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9" r:id="rId5"/>
    <p:sldId id="268" r:id="rId6"/>
    <p:sldId id="261" r:id="rId7"/>
    <p:sldId id="260" r:id="rId8"/>
    <p:sldId id="262" r:id="rId9"/>
    <p:sldId id="263" r:id="rId10"/>
    <p:sldId id="264" r:id="rId11"/>
    <p:sldId id="266" r:id="rId12"/>
    <p:sldId id="270" r:id="rId13"/>
    <p:sldId id="271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9" autoAdjust="0"/>
    <p:restoredTop sz="91299" autoAdjust="0"/>
  </p:normalViewPr>
  <p:slideViewPr>
    <p:cSldViewPr snapToGrid="0">
      <p:cViewPr varScale="1">
        <p:scale>
          <a:sx n="68" d="100"/>
          <a:sy n="68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Ключевые</a:t>
            </a:r>
            <a:r>
              <a:rPr lang="ru-RU" baseline="0" dirty="0" smtClean="0"/>
              <a:t> этапы разработки за 2014-2016 </a:t>
            </a:r>
            <a:r>
              <a:rPr lang="ru-RU" baseline="0" dirty="0" err="1" smtClean="0"/>
              <a:t>гг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0227063840646601"/>
          <c:y val="0.11942031728287206"/>
          <c:w val="0.67423040039408011"/>
          <c:h val="0.540740194665299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Разработка не велась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Договорные отношения</c:v>
                </c:pt>
                <c:pt idx="1">
                  <c:v>Работа по заявкам</c:v>
                </c:pt>
                <c:pt idx="2">
                  <c:v>Складской учет</c:v>
                </c:pt>
                <c:pt idx="3">
                  <c:v>Расчет заработной платы</c:v>
                </c:pt>
                <c:pt idx="4">
                  <c:v>Бухгалтерский учет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</c:v>
                </c:pt>
                <c:pt idx="1">
                  <c:v>9</c:v>
                </c:pt>
                <c:pt idx="2">
                  <c:v>6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Предпроектное обследование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Договорные отношения</c:v>
                </c:pt>
                <c:pt idx="1">
                  <c:v>Работа по заявкам</c:v>
                </c:pt>
                <c:pt idx="2">
                  <c:v>Складской учет</c:v>
                </c:pt>
                <c:pt idx="3">
                  <c:v>Расчет заработной платы</c:v>
                </c:pt>
                <c:pt idx="4">
                  <c:v>Бухгалтерский учет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Разработка этапа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Договорные отношения</c:v>
                </c:pt>
                <c:pt idx="1">
                  <c:v>Работа по заявкам</c:v>
                </c:pt>
                <c:pt idx="2">
                  <c:v>Складской учет</c:v>
                </c:pt>
                <c:pt idx="3">
                  <c:v>Расчет заработной платы</c:v>
                </c:pt>
                <c:pt idx="4">
                  <c:v>Бухгалтерский учет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Эксплуатация и отладка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Договорные отношения</c:v>
                </c:pt>
                <c:pt idx="1">
                  <c:v>Работа по заявкам</c:v>
                </c:pt>
                <c:pt idx="2">
                  <c:v>Складской учет</c:v>
                </c:pt>
                <c:pt idx="3">
                  <c:v>Расчет заработной платы</c:v>
                </c:pt>
                <c:pt idx="4">
                  <c:v>Бухгалтерский учет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Доработка и изменение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Договорные отношения</c:v>
                </c:pt>
                <c:pt idx="1">
                  <c:v>Работа по заявкам</c:v>
                </c:pt>
                <c:pt idx="2">
                  <c:v>Складской учет</c:v>
                </c:pt>
                <c:pt idx="3">
                  <c:v>Расчет заработной платы</c:v>
                </c:pt>
                <c:pt idx="4">
                  <c:v>Бухгалтерский учет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929816"/>
        <c:axId val="146933344"/>
      </c:barChart>
      <c:catAx>
        <c:axId val="146929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933344"/>
        <c:crosses val="autoZero"/>
        <c:auto val="1"/>
        <c:lblAlgn val="ctr"/>
        <c:lblOffset val="100"/>
        <c:noMultiLvlLbl val="0"/>
      </c:catAx>
      <c:valAx>
        <c:axId val="146933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6929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251403534789736"/>
          <c:y val="0.74314875412888048"/>
          <c:w val="0.44697950233602562"/>
          <c:h val="0.192571544158104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E5648-CDCD-4B67-8F58-925FE4127DC7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31F29-656F-4323-A5D4-4E77CEB5A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65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057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420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338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327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561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76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088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680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54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819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605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364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1F29-656F-4323-A5D4-4E77CEB5A74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4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10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53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36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39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28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8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67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39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2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69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E3A55-03CA-4933-9BE2-37488386C482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2EDAF-3DE5-47EA-9DFC-CF619C0DB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95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g"/><Relationship Id="rId3" Type="http://schemas.openxmlformats.org/officeDocument/2006/relationships/image" Target="../media/image1.png"/><Relationship Id="rId7" Type="http://schemas.openxmlformats.org/officeDocument/2006/relationships/image" Target="../media/image2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10" Type="http://schemas.openxmlformats.org/officeDocument/2006/relationships/image" Target="../media/image23.png"/><Relationship Id="rId4" Type="http://schemas.openxmlformats.org/officeDocument/2006/relationships/image" Target="../media/image1.png"/><Relationship Id="rId9" Type="http://schemas.openxmlformats.org/officeDocument/2006/relationships/oleObject" Target="../embeddings/Microsoft_Excel_97-2003_Worksheet2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1274" y="181782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Внедрение ERP в компании, предоставляющей услуги охраны объектов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1274" y="4297497"/>
            <a:ext cx="9144000" cy="1655762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Руководитель </a:t>
            </a:r>
            <a:r>
              <a:rPr lang="ru-RU" dirty="0"/>
              <a:t>ИТ </a:t>
            </a:r>
            <a:r>
              <a:rPr lang="ru-RU" dirty="0" smtClean="0"/>
              <a:t>группы</a:t>
            </a:r>
          </a:p>
          <a:p>
            <a:r>
              <a:rPr lang="ru-RU" dirty="0" smtClean="0"/>
              <a:t>Судакова Наталья</a:t>
            </a:r>
          </a:p>
          <a:p>
            <a:r>
              <a:rPr lang="ru-RU" dirty="0" smtClean="0"/>
              <a:t>2016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139" y="302815"/>
            <a:ext cx="1962150" cy="7429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724" y="303490"/>
            <a:ext cx="2458992" cy="7416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7959151" y="303490"/>
            <a:ext cx="1537327" cy="7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49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65649" y="200642"/>
            <a:ext cx="11228367" cy="1325563"/>
          </a:xfrm>
        </p:spPr>
        <p:txBody>
          <a:bodyPr/>
          <a:lstStyle/>
          <a:p>
            <a:r>
              <a:rPr lang="ru-RU" b="1" dirty="0" smtClean="0"/>
              <a:t>Работа по заявкам - учет текущих расходов</a:t>
            </a: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3875" y="1436914"/>
            <a:ext cx="1534758" cy="119575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3" t="11899" r="11790" b="8540"/>
          <a:stretch/>
        </p:blipFill>
        <p:spPr>
          <a:xfrm>
            <a:off x="9606223" y="1436914"/>
            <a:ext cx="1557495" cy="1195754"/>
          </a:xfrm>
          <a:prstGeom prst="rect">
            <a:avLst/>
          </a:prstGeom>
        </p:spPr>
      </p:pic>
      <p:cxnSp>
        <p:nvCxnSpPr>
          <p:cNvPr id="14" name="Прямая со стрелкой 13"/>
          <p:cNvCxnSpPr/>
          <p:nvPr/>
        </p:nvCxnSpPr>
        <p:spPr>
          <a:xfrm>
            <a:off x="8794665" y="2639759"/>
            <a:ext cx="643968" cy="5696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9533726" y="2678304"/>
            <a:ext cx="830580" cy="53105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102" y="3745131"/>
            <a:ext cx="2661247" cy="17659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Прямоугольник 21"/>
          <p:cNvSpPr/>
          <p:nvPr/>
        </p:nvSpPr>
        <p:spPr>
          <a:xfrm>
            <a:off x="9111976" y="3306894"/>
            <a:ext cx="853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1C</a:t>
            </a:r>
            <a:r>
              <a:rPr lang="ru-RU" b="1" dirty="0"/>
              <a:t>:</a:t>
            </a:r>
            <a:r>
              <a:rPr lang="en-US" b="1" dirty="0"/>
              <a:t>ERP</a:t>
            </a:r>
            <a:endParaRPr lang="ru-RU" b="1" dirty="0"/>
          </a:p>
        </p:txBody>
      </p:sp>
      <p:sp>
        <p:nvSpPr>
          <p:cNvPr id="29" name="Объект 2"/>
          <p:cNvSpPr txBox="1">
            <a:spLocks/>
          </p:cNvSpPr>
          <p:nvPr/>
        </p:nvSpPr>
        <p:spPr>
          <a:xfrm>
            <a:off x="465649" y="1528409"/>
            <a:ext cx="7207156" cy="398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Стандартизация форм и унификация процесса подачи и обработки заявок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Осуществление платежей исключительно на основании заявок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Реализация функции оперативного планирования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169492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Риски и допущения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5649" y="4806832"/>
            <a:ext cx="11233301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/>
              <a:t>Основной принцип </a:t>
            </a:r>
            <a:r>
              <a:rPr lang="ru-RU" sz="2800" u="sng" dirty="0" smtClean="0"/>
              <a:t>разработки</a:t>
            </a:r>
            <a:endParaRPr lang="ru-RU" sz="2800" u="sng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800" dirty="0"/>
              <a:t>Реализация доработок с минимальным вмешательством в типовые механизмы конфигурации.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503638"/>
              </p:ext>
            </p:extLst>
          </p:nvPr>
        </p:nvGraphicFramePr>
        <p:xfrm>
          <a:off x="465648" y="1526205"/>
          <a:ext cx="11228367" cy="30355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12638"/>
                <a:gridCol w="5815729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Характерные</a:t>
                      </a:r>
                      <a:r>
                        <a:rPr lang="ru-RU" baseline="0" dirty="0" smtClean="0"/>
                        <a:t> риски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Принятые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допущения</a:t>
                      </a:r>
                      <a:endParaRPr lang="ru-RU" dirty="0"/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600" dirty="0" smtClean="0"/>
                        <a:t>Ошибки в типовой части конфигурации из-за новизны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программного продукта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Исправляем</a:t>
                      </a:r>
                      <a:r>
                        <a:rPr lang="ru-RU" sz="1600" baseline="0" dirty="0" smtClean="0"/>
                        <a:t> силами разработчика, затем заменяем на типовое решение или ждем решения от поставщика</a:t>
                      </a:r>
                      <a:endParaRPr lang="ru-RU" sz="1600" dirty="0" smtClean="0"/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Частые выходы релизов вследствие развития продукта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Обновления производим</a:t>
                      </a:r>
                      <a:r>
                        <a:rPr lang="ru-RU" sz="1600" baseline="0" dirty="0" smtClean="0"/>
                        <a:t> при крайней необходимости</a:t>
                      </a:r>
                      <a:endParaRPr lang="ru-RU" sz="1600" dirty="0"/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Поэтапная и параллельная технология внедрения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Время исправления</a:t>
                      </a:r>
                      <a:r>
                        <a:rPr lang="ru-RU" sz="1600" baseline="0" dirty="0" smtClean="0"/>
                        <a:t> ошибок не критично для работы компании</a:t>
                      </a:r>
                      <a:endParaRPr lang="ru-RU" sz="1600" dirty="0"/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Внедрение</a:t>
                      </a:r>
                      <a:r>
                        <a:rPr lang="ru-RU" sz="1600" baseline="0" dirty="0" smtClean="0"/>
                        <a:t> без </a:t>
                      </a:r>
                      <a:r>
                        <a:rPr lang="ru-RU" sz="1600" dirty="0" smtClean="0"/>
                        <a:t>фиксированных сроков и бюджета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Ограничение наличием временных</a:t>
                      </a:r>
                      <a:r>
                        <a:rPr lang="ru-RU" sz="1600" baseline="0" dirty="0" smtClean="0"/>
                        <a:t> ресурсов заказчика</a:t>
                      </a:r>
                      <a:endParaRPr lang="ru-RU" sz="1600" dirty="0"/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Отсутствие</a:t>
                      </a:r>
                      <a:r>
                        <a:rPr lang="ru-RU" sz="1600" baseline="0" dirty="0" smtClean="0"/>
                        <a:t> опыта внедрения </a:t>
                      </a:r>
                      <a:r>
                        <a:rPr lang="en-US" sz="1600" baseline="0" dirty="0" smtClean="0"/>
                        <a:t>ERP </a:t>
                      </a:r>
                      <a:r>
                        <a:rPr lang="ru-RU" sz="1600" baseline="0" dirty="0" smtClean="0"/>
                        <a:t>у франчайзи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Возможен</a:t>
                      </a:r>
                      <a:r>
                        <a:rPr lang="ru-RU" sz="1600" baseline="0" dirty="0" smtClean="0"/>
                        <a:t> сдвиг сроков по некоторым этапам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Проблемы и их решения</a:t>
            </a:r>
            <a:endParaRPr lang="ru-RU" b="1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827556"/>
              </p:ext>
            </p:extLst>
          </p:nvPr>
        </p:nvGraphicFramePr>
        <p:xfrm>
          <a:off x="465649" y="1526207"/>
          <a:ext cx="11139124" cy="21470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78366"/>
                <a:gridCol w="6860758"/>
              </a:tblGrid>
              <a:tr h="52265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Характерные проблемы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Возможные решения</a:t>
                      </a:r>
                      <a:endParaRPr lang="ru-RU" dirty="0"/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Ограниченные временные ресурсы заказчика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Использование</a:t>
                      </a:r>
                      <a:r>
                        <a:rPr lang="ru-RU" sz="1600" baseline="0" dirty="0" smtClean="0"/>
                        <a:t> он-</a:t>
                      </a:r>
                      <a:r>
                        <a:rPr lang="ru-RU" sz="1600" baseline="0" dirty="0" err="1" smtClean="0"/>
                        <a:t>лайн</a:t>
                      </a:r>
                      <a:r>
                        <a:rPr lang="ru-RU" sz="1600" baseline="0" dirty="0" smtClean="0"/>
                        <a:t> системы управления проектом, например, </a:t>
                      </a:r>
                      <a:r>
                        <a:rPr lang="en-US" sz="1600" baseline="0" dirty="0" err="1" smtClean="0"/>
                        <a:t>RedMine</a:t>
                      </a:r>
                      <a:endParaRPr lang="ru-RU" sz="1600" dirty="0" smtClean="0"/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Отсутствие</a:t>
                      </a:r>
                      <a:r>
                        <a:rPr lang="ru-RU" sz="1600" baseline="0" dirty="0" smtClean="0"/>
                        <a:t> выраженного этапа тестирования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Повышенное внимание со стороны исполнителя в процессе эксплуатации</a:t>
                      </a:r>
                    </a:p>
                  </a:txBody>
                  <a:tcPr anchor="ctr"/>
                </a:tc>
              </a:tr>
              <a:tr h="522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Сопротивление</a:t>
                      </a:r>
                      <a:r>
                        <a:rPr lang="ru-RU" sz="1600" baseline="0" dirty="0" smtClean="0"/>
                        <a:t> персонала компании</a:t>
                      </a:r>
                      <a:endParaRPr lang="ru-RU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Вовлеченность руководителей,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консультирование, инструкции и видеоматериалы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65649" y="3840252"/>
            <a:ext cx="11233301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/>
              <a:t>Интересующие перспективы развития </a:t>
            </a:r>
            <a:r>
              <a:rPr lang="en-US" sz="2800" u="sng" dirty="0" smtClean="0"/>
              <a:t>1C</a:t>
            </a:r>
            <a:r>
              <a:rPr lang="ru-RU" sz="2800" u="sng" dirty="0" smtClean="0"/>
              <a:t>:</a:t>
            </a:r>
            <a:r>
              <a:rPr lang="en-US" sz="2800" u="sng" dirty="0" smtClean="0"/>
              <a:t>ERP</a:t>
            </a:r>
            <a:endParaRPr lang="ru-RU" sz="2800" u="sng" dirty="0"/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/>
              <a:t>Возможность ЭДО с другими учетными </a:t>
            </a:r>
            <a:r>
              <a:rPr lang="ru-RU" sz="2800" dirty="0" smtClean="0"/>
              <a:t>системами?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/>
              <a:t>Реализация полноценных средств мониторинга для анализа производительности системы?</a:t>
            </a:r>
          </a:p>
        </p:txBody>
      </p:sp>
    </p:spTree>
    <p:extLst>
      <p:ext uri="{BB962C8B-B14F-4D97-AF65-F5344CB8AC3E}">
        <p14:creationId xmlns:p14="http://schemas.microsoft.com/office/powerpoint/2010/main" val="279418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Результаты автоматизации</a:t>
            </a:r>
            <a:endParaRPr lang="ru-RU" b="1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65649" y="1542048"/>
            <a:ext cx="11228367" cy="1747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Заявочная система работы – уход от электронной почты и звонков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Полный управленческий учет товарно-материальных ценностей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Регламентированная отчетность через 1С и в срок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65649" y="3965405"/>
            <a:ext cx="3596131" cy="981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 3 000 сотрудников и 15 юридических лиц</a:t>
            </a:r>
            <a:endParaRPr lang="ru-RU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524724" y="3794222"/>
            <a:ext cx="35917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Бухгалтеров – 2 человека</a:t>
            </a:r>
          </a:p>
          <a:p>
            <a:r>
              <a:rPr lang="ru-RU" sz="2000" dirty="0" smtClean="0"/>
              <a:t>Расчетчиков ЗП – 2 человека</a:t>
            </a:r>
          </a:p>
          <a:p>
            <a:r>
              <a:rPr lang="ru-RU" sz="2000" dirty="0" smtClean="0"/>
              <a:t>Обработка заявок – 2 человека</a:t>
            </a:r>
          </a:p>
          <a:p>
            <a:r>
              <a:rPr lang="ru-RU" sz="2000" dirty="0" smtClean="0"/>
              <a:t>Казначейство – 1 человек</a:t>
            </a: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4188529" y="3794222"/>
            <a:ext cx="279632" cy="1323439"/>
          </a:xfrm>
          <a:prstGeom prst="leftBrac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184632" y="4014148"/>
            <a:ext cx="3692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Возможен рост на 50% без увеличения штата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6072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4288" y="51349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04288" y="2085291"/>
            <a:ext cx="101064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Руководитель ИТ группы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Охранной организации Император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Судакова Наталья Алексеевна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Sudakova@impsa.ru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+7-911-008-96-15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+7-812-3</a:t>
            </a:r>
            <a:r>
              <a:rPr lang="en-US" dirty="0" smtClean="0"/>
              <a:t>35-33-33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4494869"/>
            <a:ext cx="10515600" cy="1932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4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649" y="200642"/>
            <a:ext cx="11228367" cy="1325563"/>
          </a:xfrm>
        </p:spPr>
        <p:txBody>
          <a:bodyPr/>
          <a:lstStyle/>
          <a:p>
            <a:r>
              <a:rPr lang="ru-RU" b="1" dirty="0" smtClean="0"/>
              <a:t>Охранная организация «Император»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649" y="1542047"/>
            <a:ext cx="11519873" cy="3383913"/>
          </a:xfrm>
        </p:spPr>
        <p:txBody>
          <a:bodyPr>
            <a:noAutofit/>
          </a:bodyPr>
          <a:lstStyle/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/>
              <a:t>20</a:t>
            </a:r>
            <a:r>
              <a:rPr lang="ru-RU" dirty="0"/>
              <a:t> лет на рынке услуг физической охраны объектов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Специализированная охрана </a:t>
            </a:r>
            <a:r>
              <a:rPr lang="ru-RU" dirty="0" smtClean="0"/>
              <a:t>промышленных объектов, розничных сетей, торговых и бизнес центров</a:t>
            </a:r>
            <a:endParaRPr lang="ru-RU" dirty="0"/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Центральный офис в Санкт-Петербурге + </a:t>
            </a:r>
            <a:r>
              <a:rPr lang="ru-RU" b="1" dirty="0"/>
              <a:t>5</a:t>
            </a:r>
            <a:r>
              <a:rPr lang="ru-RU" dirty="0"/>
              <a:t> региональных </a:t>
            </a:r>
            <a:r>
              <a:rPr lang="ru-RU" dirty="0" smtClean="0"/>
              <a:t>офисов</a:t>
            </a:r>
            <a:endParaRPr lang="ru-RU" dirty="0"/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/>
              <a:t>26</a:t>
            </a:r>
            <a:r>
              <a:rPr lang="ru-RU" dirty="0"/>
              <a:t> городов присутствия </a:t>
            </a:r>
            <a:r>
              <a:rPr lang="en-US" dirty="0" smtClean="0"/>
              <a:t>/</a:t>
            </a:r>
            <a:r>
              <a:rPr lang="ru-RU" dirty="0" smtClean="0"/>
              <a:t> </a:t>
            </a:r>
            <a:r>
              <a:rPr lang="ru-RU" b="1" dirty="0" smtClean="0"/>
              <a:t>200 </a:t>
            </a:r>
            <a:r>
              <a:rPr lang="ru-RU" dirty="0"/>
              <a:t>охраняемых объектов </a:t>
            </a:r>
            <a:r>
              <a:rPr lang="en-US" dirty="0" smtClean="0"/>
              <a:t>/</a:t>
            </a:r>
            <a:r>
              <a:rPr lang="ru-RU" dirty="0" smtClean="0"/>
              <a:t> </a:t>
            </a:r>
            <a:r>
              <a:rPr lang="ru-RU" b="1" dirty="0" smtClean="0"/>
              <a:t>3000</a:t>
            </a:r>
            <a:r>
              <a:rPr lang="ru-RU" dirty="0" smtClean="0"/>
              <a:t> </a:t>
            </a:r>
            <a:r>
              <a:rPr lang="ru-RU" dirty="0"/>
              <a:t>сотрудников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dirty="0"/>
              <a:t>150</a:t>
            </a:r>
            <a:r>
              <a:rPr lang="ru-RU" dirty="0"/>
              <a:t> пользователей системы </a:t>
            </a:r>
            <a:r>
              <a:rPr lang="en-US" dirty="0"/>
              <a:t>/ </a:t>
            </a:r>
            <a:r>
              <a:rPr lang="en-US" b="1" dirty="0"/>
              <a:t>75</a:t>
            </a:r>
            <a:r>
              <a:rPr lang="en-US" dirty="0"/>
              <a:t> </a:t>
            </a:r>
            <a:r>
              <a:rPr lang="ru-RU" dirty="0"/>
              <a:t>клиентских лицензий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59" y="5182954"/>
            <a:ext cx="1841954" cy="43497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128" y="5141642"/>
            <a:ext cx="714911" cy="517596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513" y="5173555"/>
            <a:ext cx="1144440" cy="453771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427" y="5148103"/>
            <a:ext cx="1834924" cy="504674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559" y="5670950"/>
            <a:ext cx="1203875" cy="356783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205" y="5604074"/>
            <a:ext cx="1175814" cy="490534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790" y="5691887"/>
            <a:ext cx="1428339" cy="314909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900" y="5651663"/>
            <a:ext cx="1885887" cy="39535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52" y="6207227"/>
            <a:ext cx="1155082" cy="28703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513" y="6067054"/>
            <a:ext cx="1249745" cy="567385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60" y="6071697"/>
            <a:ext cx="926305" cy="558099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591" y="6151619"/>
            <a:ext cx="1355759" cy="398254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467" y="5658268"/>
            <a:ext cx="1719659" cy="382146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3" t="24970" r="7013" b="31689"/>
          <a:stretch/>
        </p:blipFill>
        <p:spPr>
          <a:xfrm>
            <a:off x="2885987" y="5164071"/>
            <a:ext cx="1741667" cy="4727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558" y="5635391"/>
            <a:ext cx="1281138" cy="4279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677" y="6065794"/>
            <a:ext cx="1767149" cy="5699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50" b="31326"/>
          <a:stretch/>
        </p:blipFill>
        <p:spPr>
          <a:xfrm>
            <a:off x="9228522" y="6128775"/>
            <a:ext cx="1688603" cy="44394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3" t="20482" r="10524" b="17693"/>
          <a:stretch/>
        </p:blipFill>
        <p:spPr>
          <a:xfrm>
            <a:off x="8943826" y="5193932"/>
            <a:ext cx="1973300" cy="41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4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/>
              <a:t>Инициация смены программного продукта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65649" y="1542046"/>
            <a:ext cx="8650071" cy="4283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Быстрый </a:t>
            </a:r>
            <a:r>
              <a:rPr lang="ru-RU" dirty="0" smtClean="0"/>
              <a:t>рост и экспансия в регионы </a:t>
            </a:r>
            <a:r>
              <a:rPr lang="ru-RU" dirty="0" smtClean="0"/>
              <a:t>требуют управленческого </a:t>
            </a:r>
            <a:r>
              <a:rPr lang="ru-RU" dirty="0" smtClean="0"/>
              <a:t>учета в режиме реального времени</a:t>
            </a:r>
            <a:endParaRPr lang="ru-RU" dirty="0"/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1С:БУХ и </a:t>
            </a:r>
            <a:r>
              <a:rPr lang="ru-RU" dirty="0"/>
              <a:t>1С:ЗУП не </a:t>
            </a:r>
            <a:r>
              <a:rPr lang="ru-RU" dirty="0" smtClean="0"/>
              <a:t>позволяют получать </a:t>
            </a:r>
            <a:r>
              <a:rPr lang="ru-RU" dirty="0"/>
              <a:t>нужные </a:t>
            </a:r>
            <a:r>
              <a:rPr lang="ru-RU" dirty="0" smtClean="0"/>
              <a:t>данные в нужных разрезах</a:t>
            </a:r>
            <a:endParaRPr lang="ru-RU" dirty="0"/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Наличие нескольких юридических лиц </a:t>
            </a:r>
            <a:r>
              <a:rPr lang="ru-RU" dirty="0" smtClean="0"/>
              <a:t>усложняют ведение учета и получение аналитики</a:t>
            </a:r>
            <a:endParaRPr lang="ru-RU" dirty="0"/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Идея </a:t>
            </a:r>
            <a:r>
              <a:rPr lang="ru-RU" dirty="0" smtClean="0"/>
              <a:t>смены программного продукта принадлежит </a:t>
            </a:r>
            <a:r>
              <a:rPr lang="ru-RU" dirty="0" smtClean="0"/>
              <a:t>генеральному </a:t>
            </a:r>
            <a:r>
              <a:rPr lang="ru-RU" dirty="0"/>
              <a:t>и финансовому </a:t>
            </a:r>
            <a:r>
              <a:rPr lang="ru-RU" dirty="0" smtClean="0"/>
              <a:t>директору компании</a:t>
            </a:r>
            <a:endParaRPr lang="ru-RU" dirty="0"/>
          </a:p>
        </p:txBody>
      </p:sp>
      <p:graphicFrame>
        <p:nvGraphicFramePr>
          <p:cNvPr id="10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901085"/>
              </p:ext>
            </p:extLst>
          </p:nvPr>
        </p:nvGraphicFramePr>
        <p:xfrm>
          <a:off x="8839200" y="1270648"/>
          <a:ext cx="2880000" cy="21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0" r:id="rId7" imgW="4548010" imgH="3072650" progId="Excel.Chart.8">
                  <p:embed/>
                </p:oleObj>
              </mc:Choice>
              <mc:Fallback>
                <p:oleObj r:id="rId7" imgW="4548010" imgH="307265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0" y="1270648"/>
                        <a:ext cx="2880000" cy="216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559566"/>
              </p:ext>
            </p:extLst>
          </p:nvPr>
        </p:nvGraphicFramePr>
        <p:xfrm>
          <a:off x="8839200" y="3665372"/>
          <a:ext cx="2880000" cy="21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1" r:id="rId9" imgW="4499238" imgH="3036071" progId="Excel.Chart.8">
                  <p:embed/>
                </p:oleObj>
              </mc:Choice>
              <mc:Fallback>
                <p:oleObj r:id="rId9" imgW="4499238" imgH="303607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39200" y="3665372"/>
                        <a:ext cx="2880000" cy="216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520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Как выбрать </a:t>
            </a:r>
            <a:r>
              <a:rPr lang="ru-RU" b="1" dirty="0" smtClean="0"/>
              <a:t>разработчика?</a:t>
            </a:r>
            <a:endParaRPr lang="ru-RU" b="1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65649" y="1528409"/>
            <a:ext cx="5400000" cy="3493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ru-RU" dirty="0" smtClean="0"/>
              <a:t>На что опирались по началу: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Наличии опыта автоматизации похожих компаний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Наличие </a:t>
            </a:r>
            <a:r>
              <a:rPr lang="ru-RU" dirty="0"/>
              <a:t>опыта работы с программным </a:t>
            </a:r>
            <a:r>
              <a:rPr lang="ru-RU" dirty="0" smtClean="0"/>
              <a:t>продуктом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Размер франчайзи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4016" y="1523595"/>
            <a:ext cx="5400000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/>
              <a:t>Что оказалось более важным:</a:t>
            </a:r>
            <a:endParaRPr lang="ru-RU" sz="2800" dirty="0"/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/>
              <a:t>Технология </a:t>
            </a:r>
            <a:r>
              <a:rPr lang="ru-RU" sz="2800" dirty="0" smtClean="0"/>
              <a:t>внедрения и способы оплаты</a:t>
            </a:r>
            <a:endParaRPr lang="ru-RU" sz="2800" dirty="0"/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/>
              <a:t>Готовность подстраиваться под ресурсы и пожелания заказчика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800" dirty="0" smtClean="0"/>
              <a:t>Квалификация руководителя проекта со стороны франчайзи</a:t>
            </a:r>
            <a:endParaRPr lang="ru-RU" sz="28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153" y="5483670"/>
            <a:ext cx="2458992" cy="7416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209" y="5471111"/>
            <a:ext cx="1962150" cy="7429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8301939" y="5469647"/>
            <a:ext cx="1537327" cy="7416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872220" y="55495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+</a:t>
            </a:r>
            <a:endParaRPr lang="ru-RU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461286" y="5549522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18452" y="5417202"/>
            <a:ext cx="1327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</a:rPr>
              <a:t>:</a:t>
            </a:r>
            <a:r>
              <a:rPr lang="en-US" sz="4800" b="1" dirty="0" smtClean="0">
                <a:solidFill>
                  <a:srgbClr val="C00000"/>
                </a:solidFill>
              </a:rPr>
              <a:t>ERP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2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289" y="1706942"/>
            <a:ext cx="11228366" cy="36586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/>
              <a:t>«Сборная солянка» или единое решение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465649" y="1542047"/>
            <a:ext cx="11519873" cy="4209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1С:ЗУП + 1С:Бухгалтерия + 1С:УПП + </a:t>
            </a:r>
            <a:r>
              <a:rPr lang="ru-RU" dirty="0" err="1"/>
              <a:t>БИТ.Финанс</a:t>
            </a:r>
            <a:endParaRPr lang="ru-RU" dirty="0"/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1С:ЗУП КОРП + 1С:УТ + </a:t>
            </a:r>
            <a:r>
              <a:rPr lang="ru-RU" dirty="0" err="1"/>
              <a:t>БИТ.Финанс</a:t>
            </a:r>
            <a:r>
              <a:rPr lang="ru-RU" dirty="0"/>
              <a:t> для 1С: Управление торговлей 8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1С:Комплексная автоматизация + </a:t>
            </a:r>
            <a:r>
              <a:rPr lang="ru-RU" dirty="0" err="1"/>
              <a:t>БИТ.Финанс</a:t>
            </a:r>
            <a:r>
              <a:rPr lang="ru-RU" dirty="0"/>
              <a:t>. Управленческий учет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89790" y="3714606"/>
            <a:ext cx="720422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1C</a:t>
            </a:r>
            <a:r>
              <a:rPr lang="ru-RU" sz="2800" b="1" dirty="0"/>
              <a:t>:</a:t>
            </a:r>
            <a:r>
              <a:rPr lang="en-US" sz="2800" b="1" dirty="0"/>
              <a:t>ERP</a:t>
            </a:r>
            <a:r>
              <a:rPr lang="ru-RU" sz="2800" b="1" dirty="0"/>
              <a:t> Управление предприятием 2.0</a:t>
            </a:r>
          </a:p>
          <a:p>
            <a:r>
              <a:rPr lang="ru-RU" sz="2800" dirty="0"/>
              <a:t>Выбор программного продукта осуществлен</a:t>
            </a:r>
            <a:r>
              <a:rPr lang="ru-RU" sz="2800" b="1" dirty="0"/>
              <a:t> </a:t>
            </a:r>
            <a:r>
              <a:rPr lang="ru-RU" sz="2800" dirty="0"/>
              <a:t>заказчиком </a:t>
            </a:r>
            <a:r>
              <a:rPr lang="ru-RU" sz="2800" dirty="0" smtClean="0"/>
              <a:t>самостоятельно после посещения  бизнес-форума </a:t>
            </a:r>
            <a:r>
              <a:rPr lang="ru-RU" sz="2800" dirty="0"/>
              <a:t>1С:</a:t>
            </a:r>
            <a:r>
              <a:rPr lang="en-US" sz="2800" dirty="0" smtClean="0"/>
              <a:t>ERP</a:t>
            </a:r>
            <a:r>
              <a:rPr lang="ru-RU" sz="2800" dirty="0" smtClean="0"/>
              <a:t> в 2014 </a:t>
            </a:r>
            <a:r>
              <a:rPr lang="ru-RU" sz="2800" dirty="0" smtClean="0"/>
              <a:t>году</a:t>
            </a:r>
            <a:endParaRPr lang="ru-RU" sz="28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69" y="2850282"/>
            <a:ext cx="3520373" cy="352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4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Скругленный прямоугольник 36"/>
          <p:cNvSpPr/>
          <p:nvPr/>
        </p:nvSpPr>
        <p:spPr>
          <a:xfrm>
            <a:off x="5166361" y="2982544"/>
            <a:ext cx="2594610" cy="2080918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ru-RU" sz="1400" dirty="0" smtClean="0"/>
              <a:t>База № 1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166360" y="1177290"/>
            <a:ext cx="2594610" cy="1028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dirty="0" smtClean="0"/>
              <a:t>Управляющий персонал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/>
              <a:t>Архитектурное решение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65649" y="1542047"/>
            <a:ext cx="4313363" cy="3990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Деление </a:t>
            </a:r>
            <a:r>
              <a:rPr lang="ru-RU" dirty="0"/>
              <a:t>функционала </a:t>
            </a:r>
            <a:r>
              <a:rPr lang="ru-RU" dirty="0" smtClean="0"/>
              <a:t>между двумя </a:t>
            </a:r>
            <a:r>
              <a:rPr lang="ru-RU" dirty="0"/>
              <a:t>базами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Механизмы обмена </a:t>
            </a:r>
            <a:r>
              <a:rPr lang="ru-RU" dirty="0" smtClean="0"/>
              <a:t>и синхронизации данных</a:t>
            </a:r>
            <a:endParaRPr lang="ru-RU" dirty="0"/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Разные </a:t>
            </a:r>
            <a:r>
              <a:rPr lang="ru-RU" dirty="0"/>
              <a:t>виды доступа для персонала разной квалификации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5265125" y="1662447"/>
            <a:ext cx="634147" cy="457432"/>
            <a:chOff x="6915073" y="3063240"/>
            <a:chExt cx="634147" cy="457432"/>
          </a:xfrm>
        </p:grpSpPr>
        <p:sp>
          <p:nvSpPr>
            <p:cNvPr id="13" name="Блок-схема: процесс 12"/>
            <p:cNvSpPr/>
            <p:nvPr/>
          </p:nvSpPr>
          <p:spPr>
            <a:xfrm>
              <a:off x="7040880" y="3063240"/>
              <a:ext cx="508340" cy="30861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Блок-схема: данные 13"/>
            <p:cNvSpPr/>
            <p:nvPr/>
          </p:nvSpPr>
          <p:spPr>
            <a:xfrm>
              <a:off x="6915073" y="3394709"/>
              <a:ext cx="622717" cy="125963"/>
            </a:xfrm>
            <a:prstGeom prst="flowChartInputOutp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917696" y="1662447"/>
            <a:ext cx="634147" cy="457432"/>
            <a:chOff x="6915073" y="3063240"/>
            <a:chExt cx="634147" cy="457432"/>
          </a:xfrm>
        </p:grpSpPr>
        <p:sp>
          <p:nvSpPr>
            <p:cNvPr id="19" name="Блок-схема: процесс 18"/>
            <p:cNvSpPr/>
            <p:nvPr/>
          </p:nvSpPr>
          <p:spPr>
            <a:xfrm>
              <a:off x="7040880" y="3063240"/>
              <a:ext cx="508340" cy="30861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Блок-схема: данные 19"/>
            <p:cNvSpPr/>
            <p:nvPr/>
          </p:nvSpPr>
          <p:spPr>
            <a:xfrm>
              <a:off x="6915073" y="3394709"/>
              <a:ext cx="622717" cy="125963"/>
            </a:xfrm>
            <a:prstGeom prst="flowChartInputOutp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035165" y="1662447"/>
            <a:ext cx="634147" cy="457432"/>
            <a:chOff x="6915073" y="3063240"/>
            <a:chExt cx="634147" cy="457432"/>
          </a:xfrm>
        </p:grpSpPr>
        <p:sp>
          <p:nvSpPr>
            <p:cNvPr id="22" name="Блок-схема: процесс 21"/>
            <p:cNvSpPr/>
            <p:nvPr/>
          </p:nvSpPr>
          <p:spPr>
            <a:xfrm>
              <a:off x="7040880" y="3063240"/>
              <a:ext cx="508340" cy="30861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Блок-схема: данные 22"/>
            <p:cNvSpPr/>
            <p:nvPr/>
          </p:nvSpPr>
          <p:spPr>
            <a:xfrm>
              <a:off x="6915073" y="3394709"/>
              <a:ext cx="622717" cy="125963"/>
            </a:xfrm>
            <a:prstGeom prst="flowChartInputOutp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9403971" y="1148097"/>
            <a:ext cx="2594610" cy="1028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dirty="0" smtClean="0"/>
              <a:t>Линейный персонал</a:t>
            </a:r>
            <a:endParaRPr lang="ru-RU" dirty="0"/>
          </a:p>
        </p:txBody>
      </p:sp>
      <p:grpSp>
        <p:nvGrpSpPr>
          <p:cNvPr id="26" name="Группа 25"/>
          <p:cNvGrpSpPr/>
          <p:nvPr/>
        </p:nvGrpSpPr>
        <p:grpSpPr>
          <a:xfrm>
            <a:off x="9502736" y="1633254"/>
            <a:ext cx="634147" cy="457432"/>
            <a:chOff x="6915073" y="3063240"/>
            <a:chExt cx="634147" cy="457432"/>
          </a:xfrm>
        </p:grpSpPr>
        <p:sp>
          <p:nvSpPr>
            <p:cNvPr id="27" name="Блок-схема: процесс 26"/>
            <p:cNvSpPr/>
            <p:nvPr/>
          </p:nvSpPr>
          <p:spPr>
            <a:xfrm>
              <a:off x="7040880" y="3063240"/>
              <a:ext cx="508340" cy="30861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Блок-схема: данные 27"/>
            <p:cNvSpPr/>
            <p:nvPr/>
          </p:nvSpPr>
          <p:spPr>
            <a:xfrm>
              <a:off x="6915073" y="3394709"/>
              <a:ext cx="622717" cy="125963"/>
            </a:xfrm>
            <a:prstGeom prst="flowChartInputOutp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0155307" y="1633254"/>
            <a:ext cx="634147" cy="457432"/>
            <a:chOff x="6915073" y="3063240"/>
            <a:chExt cx="634147" cy="457432"/>
          </a:xfrm>
        </p:grpSpPr>
        <p:sp>
          <p:nvSpPr>
            <p:cNvPr id="30" name="Блок-схема: процесс 29"/>
            <p:cNvSpPr/>
            <p:nvPr/>
          </p:nvSpPr>
          <p:spPr>
            <a:xfrm>
              <a:off x="7040880" y="3063240"/>
              <a:ext cx="508340" cy="30861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Блок-схема: данные 30"/>
            <p:cNvSpPr/>
            <p:nvPr/>
          </p:nvSpPr>
          <p:spPr>
            <a:xfrm>
              <a:off x="6915073" y="3394709"/>
              <a:ext cx="622717" cy="125963"/>
            </a:xfrm>
            <a:prstGeom prst="flowChartInputOutp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1272776" y="1633254"/>
            <a:ext cx="634147" cy="457432"/>
            <a:chOff x="6915073" y="3063240"/>
            <a:chExt cx="634147" cy="457432"/>
          </a:xfrm>
        </p:grpSpPr>
        <p:sp>
          <p:nvSpPr>
            <p:cNvPr id="33" name="Блок-схема: процесс 32"/>
            <p:cNvSpPr/>
            <p:nvPr/>
          </p:nvSpPr>
          <p:spPr>
            <a:xfrm>
              <a:off x="7040880" y="3063240"/>
              <a:ext cx="508340" cy="308610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Блок-схема: данные 33"/>
            <p:cNvSpPr/>
            <p:nvPr/>
          </p:nvSpPr>
          <p:spPr>
            <a:xfrm>
              <a:off x="6915073" y="3394709"/>
              <a:ext cx="622717" cy="125963"/>
            </a:xfrm>
            <a:prstGeom prst="flowChartInputOutpu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6" name="Куб 35"/>
          <p:cNvSpPr/>
          <p:nvPr/>
        </p:nvSpPr>
        <p:spPr>
          <a:xfrm>
            <a:off x="5447786" y="3396661"/>
            <a:ext cx="900000" cy="720000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Терминальный сервер</a:t>
            </a:r>
            <a:endParaRPr lang="ru-RU" sz="1200" dirty="0"/>
          </a:p>
        </p:txBody>
      </p:sp>
      <p:sp>
        <p:nvSpPr>
          <p:cNvPr id="38" name="Куб 37"/>
          <p:cNvSpPr/>
          <p:nvPr/>
        </p:nvSpPr>
        <p:spPr>
          <a:xfrm>
            <a:off x="6582471" y="3396661"/>
            <a:ext cx="900000" cy="720000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Сервер 1С:Предприятие</a:t>
            </a:r>
            <a:endParaRPr lang="ru-RU" sz="1200" dirty="0"/>
          </a:p>
        </p:txBody>
      </p:sp>
      <p:sp>
        <p:nvSpPr>
          <p:cNvPr id="39" name="Куб 38"/>
          <p:cNvSpPr/>
          <p:nvPr/>
        </p:nvSpPr>
        <p:spPr>
          <a:xfrm>
            <a:off x="6582471" y="4240846"/>
            <a:ext cx="900000" cy="764892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SQL </a:t>
            </a:r>
            <a:r>
              <a:rPr lang="ru-RU" sz="1200" dirty="0" smtClean="0"/>
              <a:t>-сервер</a:t>
            </a:r>
            <a:endParaRPr lang="ru-RU" sz="1200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6297673" y="3776201"/>
            <a:ext cx="284798" cy="1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8" idx="3"/>
          </p:cNvCxnSpPr>
          <p:nvPr/>
        </p:nvCxnSpPr>
        <p:spPr>
          <a:xfrm>
            <a:off x="6942471" y="4116661"/>
            <a:ext cx="6969" cy="18122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4" idx="3"/>
          </p:cNvCxnSpPr>
          <p:nvPr/>
        </p:nvCxnSpPr>
        <p:spPr>
          <a:xfrm>
            <a:off x="5514212" y="2119879"/>
            <a:ext cx="393540" cy="13672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0" idx="3"/>
          </p:cNvCxnSpPr>
          <p:nvPr/>
        </p:nvCxnSpPr>
        <p:spPr>
          <a:xfrm flipH="1">
            <a:off x="5907752" y="2119879"/>
            <a:ext cx="259031" cy="13672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23" idx="3"/>
          </p:cNvCxnSpPr>
          <p:nvPr/>
        </p:nvCxnSpPr>
        <p:spPr>
          <a:xfrm flipH="1">
            <a:off x="5897786" y="2119879"/>
            <a:ext cx="1386466" cy="13672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процесс 23"/>
          <p:cNvSpPr/>
          <p:nvPr/>
        </p:nvSpPr>
        <p:spPr>
          <a:xfrm>
            <a:off x="5166360" y="2377441"/>
            <a:ext cx="2594610" cy="370170"/>
          </a:xfrm>
          <a:prstGeom prst="flowChart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Терминальный доступ</a:t>
            </a:r>
            <a:endParaRPr lang="ru-RU" sz="1400" dirty="0"/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9403971" y="2982543"/>
            <a:ext cx="2594610" cy="2080919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ru-RU" sz="1400" dirty="0"/>
              <a:t>База № </a:t>
            </a:r>
            <a:r>
              <a:rPr lang="en-US" sz="1400" dirty="0"/>
              <a:t>2</a:t>
            </a:r>
            <a:endParaRPr lang="ru-RU" sz="1400" dirty="0"/>
          </a:p>
        </p:txBody>
      </p:sp>
      <p:sp>
        <p:nvSpPr>
          <p:cNvPr id="80" name="Куб 79"/>
          <p:cNvSpPr/>
          <p:nvPr/>
        </p:nvSpPr>
        <p:spPr>
          <a:xfrm>
            <a:off x="9686206" y="3396661"/>
            <a:ext cx="900000" cy="720000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IIS (</a:t>
            </a:r>
            <a:r>
              <a:rPr lang="ru-RU" sz="1200" dirty="0" smtClean="0"/>
              <a:t>веб-сервер)</a:t>
            </a:r>
            <a:endParaRPr lang="ru-RU" sz="1200" dirty="0"/>
          </a:p>
        </p:txBody>
      </p:sp>
      <p:sp>
        <p:nvSpPr>
          <p:cNvPr id="81" name="Куб 80"/>
          <p:cNvSpPr/>
          <p:nvPr/>
        </p:nvSpPr>
        <p:spPr>
          <a:xfrm>
            <a:off x="10820891" y="3396661"/>
            <a:ext cx="900000" cy="720000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Сервер 1С:Предприятие</a:t>
            </a:r>
            <a:endParaRPr lang="ru-RU" sz="1200" dirty="0"/>
          </a:p>
        </p:txBody>
      </p:sp>
      <p:sp>
        <p:nvSpPr>
          <p:cNvPr id="82" name="Куб 81"/>
          <p:cNvSpPr/>
          <p:nvPr/>
        </p:nvSpPr>
        <p:spPr>
          <a:xfrm>
            <a:off x="10820891" y="4240846"/>
            <a:ext cx="900000" cy="764892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SQL </a:t>
            </a:r>
            <a:r>
              <a:rPr lang="ru-RU" sz="1200" dirty="0" smtClean="0"/>
              <a:t>-сервер</a:t>
            </a:r>
            <a:endParaRPr lang="ru-RU" sz="1200" dirty="0"/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 flipH="1">
            <a:off x="10536093" y="3776201"/>
            <a:ext cx="284798" cy="118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81" idx="3"/>
          </p:cNvCxnSpPr>
          <p:nvPr/>
        </p:nvCxnSpPr>
        <p:spPr>
          <a:xfrm>
            <a:off x="11180891" y="4116661"/>
            <a:ext cx="6969" cy="18122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9743274" y="2102042"/>
            <a:ext cx="393540" cy="13672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H="1">
            <a:off x="10136814" y="2102042"/>
            <a:ext cx="259031" cy="13672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H="1">
            <a:off x="10126848" y="2102042"/>
            <a:ext cx="1386466" cy="136722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Блок-схема: процесс 34"/>
          <p:cNvSpPr/>
          <p:nvPr/>
        </p:nvSpPr>
        <p:spPr>
          <a:xfrm>
            <a:off x="9403971" y="2348248"/>
            <a:ext cx="2594610" cy="370170"/>
          </a:xfrm>
          <a:prstGeom prst="flowChart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Веб-интерфейс</a:t>
            </a:r>
            <a:endParaRPr lang="ru-RU" sz="1400" dirty="0"/>
          </a:p>
        </p:txBody>
      </p:sp>
      <p:sp>
        <p:nvSpPr>
          <p:cNvPr id="88" name="Двойная стрелка влево/вправо 87"/>
          <p:cNvSpPr/>
          <p:nvPr/>
        </p:nvSpPr>
        <p:spPr>
          <a:xfrm>
            <a:off x="7772892" y="3570180"/>
            <a:ext cx="1635746" cy="908424"/>
          </a:xfrm>
          <a:prstGeom prst="left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FTP-</a:t>
            </a:r>
            <a:r>
              <a:rPr lang="ru-RU" sz="1400" dirty="0" smtClean="0"/>
              <a:t>обмен данными</a:t>
            </a:r>
            <a:endParaRPr lang="ru-RU" sz="1400" dirty="0"/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5166360" y="5455430"/>
            <a:ext cx="2606532" cy="11672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r>
              <a:rPr lang="ru-RU" sz="1400" dirty="0" smtClean="0"/>
              <a:t>База № 3</a:t>
            </a:r>
            <a:endParaRPr lang="ru-RU" sz="1400" dirty="0"/>
          </a:p>
        </p:txBody>
      </p:sp>
      <p:sp>
        <p:nvSpPr>
          <p:cNvPr id="90" name="Блок-схема: несколько документов 89"/>
          <p:cNvSpPr/>
          <p:nvPr/>
        </p:nvSpPr>
        <p:spPr>
          <a:xfrm>
            <a:off x="5390932" y="5809375"/>
            <a:ext cx="2196409" cy="675833"/>
          </a:xfrm>
          <a:prstGeom prst="flowChartMultidocumen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Архивы</a:t>
            </a:r>
            <a:endParaRPr lang="ru-RU" sz="1400" dirty="0"/>
          </a:p>
        </p:txBody>
      </p:sp>
      <p:sp>
        <p:nvSpPr>
          <p:cNvPr id="91" name="Стрелка вниз 90"/>
          <p:cNvSpPr/>
          <p:nvPr/>
        </p:nvSpPr>
        <p:spPr>
          <a:xfrm>
            <a:off x="6720840" y="5063463"/>
            <a:ext cx="440132" cy="391967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37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/>
              <a:t>Технология </a:t>
            </a:r>
            <a:r>
              <a:rPr lang="ru-RU" b="1" dirty="0" smtClean="0"/>
              <a:t>разработки и внедрения</a:t>
            </a:r>
            <a:endParaRPr lang="ru-RU" b="1" dirty="0"/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465649" y="1542047"/>
            <a:ext cx="4778395" cy="3189973"/>
          </a:xfrm>
        </p:spPr>
        <p:txBody>
          <a:bodyPr>
            <a:noAutofit/>
          </a:bodyPr>
          <a:lstStyle/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Поэтапное внедрение с параллельной </a:t>
            </a:r>
            <a:r>
              <a:rPr lang="ru-RU" dirty="0" smtClean="0"/>
              <a:t>разработкой</a:t>
            </a:r>
            <a:endParaRPr lang="ru-RU" dirty="0"/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Отладка этапа в </a:t>
            </a:r>
            <a:r>
              <a:rPr lang="ru-RU" dirty="0"/>
              <a:t>процессе </a:t>
            </a:r>
            <a:r>
              <a:rPr lang="ru-RU" dirty="0" smtClean="0"/>
              <a:t>рабочей эксплуатации</a:t>
            </a:r>
            <a:endParaRPr lang="ru-RU" dirty="0"/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Использование системы управления </a:t>
            </a:r>
            <a:r>
              <a:rPr lang="ru-RU" dirty="0" smtClean="0"/>
              <a:t>проектом</a:t>
            </a:r>
            <a:endParaRPr lang="ru-RU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619442800"/>
              </p:ext>
            </p:extLst>
          </p:nvPr>
        </p:nvGraphicFramePr>
        <p:xfrm>
          <a:off x="5427344" y="1526205"/>
          <a:ext cx="6520501" cy="4584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65651" y="4842130"/>
            <a:ext cx="4778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Интенсивная работа ведется </a:t>
            </a:r>
          </a:p>
          <a:p>
            <a:r>
              <a:rPr lang="ru-RU" sz="2800" dirty="0" smtClean="0"/>
              <a:t>с 01 сентября 2014 по настоящее время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0946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650" y="1526205"/>
            <a:ext cx="11228366" cy="2960954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Реализован </a:t>
            </a:r>
            <a:r>
              <a:rPr lang="ru-RU" dirty="0"/>
              <a:t>учет заработной платы </a:t>
            </a:r>
            <a:r>
              <a:rPr lang="ru-RU" dirty="0" smtClean="0"/>
              <a:t>на основе характера </a:t>
            </a:r>
            <a:r>
              <a:rPr lang="ru-RU" dirty="0"/>
              <a:t>работ, которые выполнялись сотрудником  в течение </a:t>
            </a:r>
            <a:r>
              <a:rPr lang="ru-RU" dirty="0" smtClean="0"/>
              <a:t>месяца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Доработки </a:t>
            </a:r>
            <a:r>
              <a:rPr lang="ru-RU" dirty="0"/>
              <a:t>выполнены при помощи точечных вмешательств в типовые механизмы </a:t>
            </a:r>
            <a:r>
              <a:rPr lang="ru-RU" dirty="0" smtClean="0"/>
              <a:t>программы</a:t>
            </a:r>
          </a:p>
          <a:p>
            <a:pPr marL="360000" lvl="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chemeClr val="tx1"/>
                </a:solidFill>
              </a:rPr>
              <a:t>Реализованы </a:t>
            </a:r>
            <a:r>
              <a:rPr lang="ru-RU" dirty="0">
                <a:solidFill>
                  <a:schemeClr val="tx1"/>
                </a:solidFill>
              </a:rPr>
              <a:t>дополнительные механизмы, обеспечивающие аналитику, необходимую для управленческой отчетности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5649" y="200642"/>
            <a:ext cx="1122836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Расчет </a:t>
            </a:r>
            <a:r>
              <a:rPr lang="ru-RU" b="1" dirty="0"/>
              <a:t>заработной платы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419" y="4411653"/>
            <a:ext cx="9145076" cy="222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5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640" y="5930882"/>
            <a:ext cx="1962150" cy="7429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225" y="5931557"/>
            <a:ext cx="2458992" cy="741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" t="12174" r="5047" b="12311"/>
          <a:stretch/>
        </p:blipFill>
        <p:spPr>
          <a:xfrm>
            <a:off x="10457652" y="5931557"/>
            <a:ext cx="1537327" cy="741600"/>
          </a:xfrm>
          <a:prstGeom prst="rect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465649" y="200642"/>
            <a:ext cx="11228367" cy="1325563"/>
          </a:xfrm>
        </p:spPr>
        <p:txBody>
          <a:bodyPr/>
          <a:lstStyle/>
          <a:p>
            <a:r>
              <a:rPr lang="ru-RU" b="1" dirty="0" smtClean="0"/>
              <a:t>Оперативный учет или все про объекты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65649" y="1542046"/>
            <a:ext cx="6487601" cy="4388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Механизм списания </a:t>
            </a:r>
            <a:r>
              <a:rPr lang="ru-RU" dirty="0"/>
              <a:t>товаров и формирования договора займа по документу «Выдача </a:t>
            </a:r>
            <a:r>
              <a:rPr lang="ru-RU" dirty="0" smtClean="0"/>
              <a:t>формы сотрудникам»</a:t>
            </a:r>
            <a:endParaRPr lang="ru-RU" dirty="0"/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Факты </a:t>
            </a:r>
            <a:r>
              <a:rPr lang="ru-RU" dirty="0"/>
              <a:t>выдачи </a:t>
            </a:r>
            <a:r>
              <a:rPr lang="ru-RU" dirty="0" smtClean="0"/>
              <a:t>формы </a:t>
            </a:r>
            <a:r>
              <a:rPr lang="ru-RU" dirty="0" smtClean="0"/>
              <a:t>регистрируются </a:t>
            </a:r>
            <a:r>
              <a:rPr lang="ru-RU" dirty="0"/>
              <a:t>в </a:t>
            </a:r>
            <a:r>
              <a:rPr lang="ru-RU" dirty="0" smtClean="0"/>
              <a:t>базе №1, а </a:t>
            </a:r>
            <a:r>
              <a:rPr lang="ru-RU" dirty="0" smtClean="0"/>
              <a:t>заем и списание формируются </a:t>
            </a:r>
            <a:r>
              <a:rPr lang="ru-RU" dirty="0" smtClean="0"/>
              <a:t>в база №</a:t>
            </a:r>
            <a:r>
              <a:rPr lang="ru-RU" dirty="0" smtClean="0"/>
              <a:t>2</a:t>
            </a:r>
          </a:p>
          <a:p>
            <a:pPr marL="360000" indent="-36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Аналогичная схема с «Запросами на перемещение ТМЦ»</a:t>
            </a:r>
            <a:endParaRPr lang="ru-RU" dirty="0"/>
          </a:p>
        </p:txBody>
      </p:sp>
      <p:sp>
        <p:nvSpPr>
          <p:cNvPr id="6" name="Куб 5"/>
          <p:cNvSpPr/>
          <p:nvPr/>
        </p:nvSpPr>
        <p:spPr>
          <a:xfrm>
            <a:off x="7257001" y="1542047"/>
            <a:ext cx="1949381" cy="1326382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Учет формы</a:t>
            </a:r>
            <a:endParaRPr lang="ru-RU" dirty="0"/>
          </a:p>
        </p:txBody>
      </p:sp>
      <p:sp>
        <p:nvSpPr>
          <p:cNvPr id="13" name="Куб 12"/>
          <p:cNvSpPr/>
          <p:nvPr/>
        </p:nvSpPr>
        <p:spPr>
          <a:xfrm>
            <a:off x="9744635" y="1542047"/>
            <a:ext cx="1949381" cy="1326382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Учет ТМЦ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257001" y="3057525"/>
            <a:ext cx="1949381" cy="6286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Выдача формы сотрудникам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751527" y="3057525"/>
            <a:ext cx="1942489" cy="6286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Запрос на </a:t>
            </a:r>
            <a:r>
              <a:rPr lang="ru-RU" dirty="0" smtClean="0"/>
              <a:t>перемещение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50109" y="3875271"/>
            <a:ext cx="1949381" cy="4929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Договор займа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250108" y="5102538"/>
            <a:ext cx="1949381" cy="4929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Списание ТМЦ со склада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744635" y="3875271"/>
            <a:ext cx="1949381" cy="4929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Перемещение ТМЦ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9744635" y="4481678"/>
            <a:ext cx="1949381" cy="4929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Списание ТМЦ со склада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744635" y="5088085"/>
            <a:ext cx="1949381" cy="4929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Оприходование ТМЦ на склад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8058727" y="4534077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7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671</Words>
  <Application>Microsoft Office PowerPoint</Application>
  <PresentationFormat>Широкоэкранный</PresentationFormat>
  <Paragraphs>142</Paragraphs>
  <Slides>14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Microsoft Excel Chart</vt:lpstr>
      <vt:lpstr>Внедрение ERP в компании, предоставляющей услуги охраны объектов</vt:lpstr>
      <vt:lpstr>Охранная организация «Император»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Оперативный учет или все про объекты</vt:lpstr>
      <vt:lpstr>Работа по заявкам - учет текущих расходов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ERP в компании, предоставляющей услуги охраны объектов</dc:title>
  <dc:creator>Natalia Sudakova</dc:creator>
  <cp:lastModifiedBy>Natalia Sudakova</cp:lastModifiedBy>
  <cp:revision>209</cp:revision>
  <dcterms:created xsi:type="dcterms:W3CDTF">2016-03-11T08:33:45Z</dcterms:created>
  <dcterms:modified xsi:type="dcterms:W3CDTF">2016-03-15T14:39:49Z</dcterms:modified>
</cp:coreProperties>
</file>