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tags/tag16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22"/>
  </p:notesMasterIdLst>
  <p:handoutMasterIdLst>
    <p:handoutMasterId r:id="rId23"/>
  </p:handoutMasterIdLst>
  <p:sldIdLst>
    <p:sldId id="303" r:id="rId2"/>
    <p:sldId id="733" r:id="rId3"/>
    <p:sldId id="755" r:id="rId4"/>
    <p:sldId id="725" r:id="rId5"/>
    <p:sldId id="543" r:id="rId6"/>
    <p:sldId id="746" r:id="rId7"/>
    <p:sldId id="748" r:id="rId8"/>
    <p:sldId id="698" r:id="rId9"/>
    <p:sldId id="667" r:id="rId10"/>
    <p:sldId id="716" r:id="rId11"/>
    <p:sldId id="721" r:id="rId12"/>
    <p:sldId id="734" r:id="rId13"/>
    <p:sldId id="754" r:id="rId14"/>
    <p:sldId id="751" r:id="rId15"/>
    <p:sldId id="752" r:id="rId16"/>
    <p:sldId id="728" r:id="rId17"/>
    <p:sldId id="736" r:id="rId18"/>
    <p:sldId id="513" r:id="rId19"/>
    <p:sldId id="753" r:id="rId20"/>
    <p:sldId id="715" r:id="rId21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60000"/>
    <a:srgbClr val="CCFFFF"/>
    <a:srgbClr val="0099FF"/>
    <a:srgbClr val="808080"/>
    <a:srgbClr val="CC9900"/>
    <a:srgbClr val="B2B2B2"/>
    <a:srgbClr val="E2271E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5" autoAdjust="0"/>
    <p:restoredTop sz="88994" autoAdjust="0"/>
  </p:normalViewPr>
  <p:slideViewPr>
    <p:cSldViewPr>
      <p:cViewPr>
        <p:scale>
          <a:sx n="100" d="100"/>
          <a:sy n="100" d="100"/>
        </p:scale>
        <p:origin x="-3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notesViewPr>
    <p:cSldViewPr>
      <p:cViewPr varScale="1">
        <p:scale>
          <a:sx n="89" d="100"/>
          <a:sy n="89" d="100"/>
        </p:scale>
        <p:origin x="-2892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F02114-320C-480A-A0DF-B6E7F8E41F91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FB1465-1113-4756-942D-69E61574E903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ru-RU" dirty="0" smtClean="0"/>
            <a:t>Бизнес- анализ</a:t>
          </a:r>
          <a:endParaRPr lang="ru-RU" dirty="0"/>
        </a:p>
      </dgm:t>
    </dgm:pt>
    <dgm:pt modelId="{15F1C192-867B-484A-9EB5-2BB353E17D41}" type="parTrans" cxnId="{EDBAE43E-BFDD-40DE-A835-3DC05ED9D7FA}">
      <dgm:prSet/>
      <dgm:spPr/>
      <dgm:t>
        <a:bodyPr/>
        <a:lstStyle/>
        <a:p>
          <a:endParaRPr lang="ru-RU"/>
        </a:p>
      </dgm:t>
    </dgm:pt>
    <dgm:pt modelId="{BE83327B-06CB-4674-85B7-535029888416}" type="sibTrans" cxnId="{EDBAE43E-BFDD-40DE-A835-3DC05ED9D7FA}">
      <dgm:prSet/>
      <dgm:spPr/>
      <dgm:t>
        <a:bodyPr/>
        <a:lstStyle/>
        <a:p>
          <a:endParaRPr lang="ru-RU"/>
        </a:p>
      </dgm:t>
    </dgm:pt>
    <dgm:pt modelId="{7BDC99D0-17BF-4394-BC50-5910E26AABFD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CC9900"/>
        </a:solidFill>
      </dgm:spPr>
      <dgm:t>
        <a:bodyPr/>
        <a:lstStyle/>
        <a:p>
          <a:r>
            <a:rPr lang="ru-RU" dirty="0" smtClean="0"/>
            <a:t>Управление по </a:t>
          </a:r>
          <a:r>
            <a:rPr lang="en-US" dirty="0" smtClean="0"/>
            <a:t>KPI</a:t>
          </a:r>
          <a:endParaRPr lang="ru-RU" dirty="0"/>
        </a:p>
      </dgm:t>
    </dgm:pt>
    <dgm:pt modelId="{5BF48BB3-216E-48E7-8829-A045A63AB9D6}" type="parTrans" cxnId="{2F6AD47E-FF6E-43D0-A43D-55654F3929E1}">
      <dgm:prSet/>
      <dgm:spPr/>
      <dgm:t>
        <a:bodyPr/>
        <a:lstStyle/>
        <a:p>
          <a:endParaRPr lang="ru-RU"/>
        </a:p>
      </dgm:t>
    </dgm:pt>
    <dgm:pt modelId="{D03C8C6F-52A9-434F-971E-CA752FF70E93}" type="sibTrans" cxnId="{2F6AD47E-FF6E-43D0-A43D-55654F3929E1}">
      <dgm:prSet/>
      <dgm:spPr/>
      <dgm:t>
        <a:bodyPr/>
        <a:lstStyle/>
        <a:p>
          <a:endParaRPr lang="ru-RU"/>
        </a:p>
      </dgm:t>
    </dgm:pt>
    <dgm:pt modelId="{FC57939C-B97C-456F-A3E3-CD896AC51579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CC9900"/>
        </a:solidFill>
      </dgm:spPr>
      <dgm:t>
        <a:bodyPr/>
        <a:lstStyle/>
        <a:p>
          <a:r>
            <a:rPr lang="ru-RU" dirty="0" smtClean="0"/>
            <a:t>Финансовый анализ</a:t>
          </a:r>
          <a:endParaRPr lang="ru-RU" dirty="0"/>
        </a:p>
      </dgm:t>
    </dgm:pt>
    <dgm:pt modelId="{2A7DB163-083A-4953-8C1A-CE2038F81E3C}" type="parTrans" cxnId="{4AB9C797-D8E3-4A1C-BB73-6B35A3458AE6}">
      <dgm:prSet/>
      <dgm:spPr/>
      <dgm:t>
        <a:bodyPr/>
        <a:lstStyle/>
        <a:p>
          <a:endParaRPr lang="ru-RU"/>
        </a:p>
      </dgm:t>
    </dgm:pt>
    <dgm:pt modelId="{B16E957D-4505-40E6-BDD4-91CBB48958B5}" type="sibTrans" cxnId="{4AB9C797-D8E3-4A1C-BB73-6B35A3458AE6}">
      <dgm:prSet/>
      <dgm:spPr/>
      <dgm:t>
        <a:bodyPr/>
        <a:lstStyle/>
        <a:p>
          <a:endParaRPr lang="ru-RU"/>
        </a:p>
      </dgm:t>
    </dgm:pt>
    <dgm:pt modelId="{0D0041B6-7F53-4E6A-9BDC-AD696F719B0D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CC9900"/>
        </a:solidFill>
      </dgm:spPr>
      <dgm:t>
        <a:bodyPr/>
        <a:lstStyle/>
        <a:p>
          <a:r>
            <a:rPr lang="ru-RU" dirty="0" smtClean="0"/>
            <a:t>Анализ проектов</a:t>
          </a:r>
          <a:endParaRPr lang="ru-RU" dirty="0"/>
        </a:p>
      </dgm:t>
    </dgm:pt>
    <dgm:pt modelId="{6DFDC9DF-A753-4F5C-9759-265D3F4AAA75}" type="parTrans" cxnId="{3233770D-457F-4E1A-BCA1-1E1FDFC277E6}">
      <dgm:prSet/>
      <dgm:spPr/>
      <dgm:t>
        <a:bodyPr/>
        <a:lstStyle/>
        <a:p>
          <a:endParaRPr lang="ru-RU"/>
        </a:p>
      </dgm:t>
    </dgm:pt>
    <dgm:pt modelId="{A5488046-FDC3-4136-8630-4E8C743BF3AA}" type="sibTrans" cxnId="{3233770D-457F-4E1A-BCA1-1E1FDFC277E6}">
      <dgm:prSet/>
      <dgm:spPr/>
      <dgm:t>
        <a:bodyPr/>
        <a:lstStyle/>
        <a:p>
          <a:endParaRPr lang="ru-RU"/>
        </a:p>
      </dgm:t>
    </dgm:pt>
    <dgm:pt modelId="{6A322800-2331-4A76-90A1-2ABCEFB27523}" type="pres">
      <dgm:prSet presAssocID="{2CF02114-320C-480A-A0DF-B6E7F8E41F9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1215AC-E511-48BC-A104-05A68746D204}" type="pres">
      <dgm:prSet presAssocID="{67FB1465-1113-4756-942D-69E61574E903}" presName="centerShape" presStyleLbl="node0" presStyleIdx="0" presStyleCnt="1"/>
      <dgm:spPr/>
      <dgm:t>
        <a:bodyPr/>
        <a:lstStyle/>
        <a:p>
          <a:endParaRPr lang="ru-RU"/>
        </a:p>
      </dgm:t>
    </dgm:pt>
    <dgm:pt modelId="{39F21DA4-6BCF-47C1-8552-F4DF40B47D67}" type="pres">
      <dgm:prSet presAssocID="{5BF48BB3-216E-48E7-8829-A045A63AB9D6}" presName="parTrans" presStyleLbl="sibTrans2D1" presStyleIdx="0" presStyleCnt="3"/>
      <dgm:spPr/>
      <dgm:t>
        <a:bodyPr/>
        <a:lstStyle/>
        <a:p>
          <a:endParaRPr lang="ru-RU"/>
        </a:p>
      </dgm:t>
    </dgm:pt>
    <dgm:pt modelId="{8F768827-E98F-47A0-87F2-5E542482B408}" type="pres">
      <dgm:prSet presAssocID="{5BF48BB3-216E-48E7-8829-A045A63AB9D6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6E2FCA4E-4E5E-493E-9D84-4159DAC741B9}" type="pres">
      <dgm:prSet presAssocID="{7BDC99D0-17BF-4394-BC50-5910E26AABF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A8A1E-9D79-4EFF-80C1-32A46DFB3A49}" type="pres">
      <dgm:prSet presAssocID="{2A7DB163-083A-4953-8C1A-CE2038F81E3C}" presName="parTrans" presStyleLbl="sibTrans2D1" presStyleIdx="1" presStyleCnt="3"/>
      <dgm:spPr/>
      <dgm:t>
        <a:bodyPr/>
        <a:lstStyle/>
        <a:p>
          <a:endParaRPr lang="ru-RU"/>
        </a:p>
      </dgm:t>
    </dgm:pt>
    <dgm:pt modelId="{ECC664AF-4615-49BC-931F-46DC43CE0A0E}" type="pres">
      <dgm:prSet presAssocID="{2A7DB163-083A-4953-8C1A-CE2038F81E3C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3311A4AC-A0B6-4A37-8DB6-A3A8021EEB38}" type="pres">
      <dgm:prSet presAssocID="{FC57939C-B97C-456F-A3E3-CD896AC5157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79242-13AE-4D6E-AF80-4F7BBD589CB7}" type="pres">
      <dgm:prSet presAssocID="{6DFDC9DF-A753-4F5C-9759-265D3F4AAA75}" presName="parTrans" presStyleLbl="sibTrans2D1" presStyleIdx="2" presStyleCnt="3"/>
      <dgm:spPr/>
      <dgm:t>
        <a:bodyPr/>
        <a:lstStyle/>
        <a:p>
          <a:endParaRPr lang="ru-RU"/>
        </a:p>
      </dgm:t>
    </dgm:pt>
    <dgm:pt modelId="{4E38515B-9E79-4F1E-AE74-E406B1A8CD73}" type="pres">
      <dgm:prSet presAssocID="{6DFDC9DF-A753-4F5C-9759-265D3F4AAA75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96B586E1-56A5-4672-BF49-187C8FDA7D9C}" type="pres">
      <dgm:prSet presAssocID="{0D0041B6-7F53-4E6A-9BDC-AD696F719B0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152B43-D66D-4CCE-868D-9B1293B46A5D}" type="presOf" srcId="{FC57939C-B97C-456F-A3E3-CD896AC51579}" destId="{3311A4AC-A0B6-4A37-8DB6-A3A8021EEB38}" srcOrd="0" destOrd="0" presId="urn:microsoft.com/office/officeart/2005/8/layout/radial5"/>
    <dgm:cxn modelId="{702AE1C2-B4BA-45C9-8B0D-300F45557717}" type="presOf" srcId="{6DFDC9DF-A753-4F5C-9759-265D3F4AAA75}" destId="{4E38515B-9E79-4F1E-AE74-E406B1A8CD73}" srcOrd="1" destOrd="0" presId="urn:microsoft.com/office/officeart/2005/8/layout/radial5"/>
    <dgm:cxn modelId="{A412FEF2-50E1-4150-ACF0-B9942E0DA736}" type="presOf" srcId="{2CF02114-320C-480A-A0DF-B6E7F8E41F91}" destId="{6A322800-2331-4A76-90A1-2ABCEFB27523}" srcOrd="0" destOrd="0" presId="urn:microsoft.com/office/officeart/2005/8/layout/radial5"/>
    <dgm:cxn modelId="{B9ABBE5C-F0E2-40EE-8E58-690CB449BCB4}" type="presOf" srcId="{7BDC99D0-17BF-4394-BC50-5910E26AABFD}" destId="{6E2FCA4E-4E5E-493E-9D84-4159DAC741B9}" srcOrd="0" destOrd="0" presId="urn:microsoft.com/office/officeart/2005/8/layout/radial5"/>
    <dgm:cxn modelId="{50235837-9354-423A-8429-EEDC1DFE90A5}" type="presOf" srcId="{5BF48BB3-216E-48E7-8829-A045A63AB9D6}" destId="{39F21DA4-6BCF-47C1-8552-F4DF40B47D67}" srcOrd="0" destOrd="0" presId="urn:microsoft.com/office/officeart/2005/8/layout/radial5"/>
    <dgm:cxn modelId="{3233770D-457F-4E1A-BCA1-1E1FDFC277E6}" srcId="{67FB1465-1113-4756-942D-69E61574E903}" destId="{0D0041B6-7F53-4E6A-9BDC-AD696F719B0D}" srcOrd="2" destOrd="0" parTransId="{6DFDC9DF-A753-4F5C-9759-265D3F4AAA75}" sibTransId="{A5488046-FDC3-4136-8630-4E8C743BF3AA}"/>
    <dgm:cxn modelId="{3ADCDFC9-3CFA-4390-8BE7-A9341CB45117}" type="presOf" srcId="{5BF48BB3-216E-48E7-8829-A045A63AB9D6}" destId="{8F768827-E98F-47A0-87F2-5E542482B408}" srcOrd="1" destOrd="0" presId="urn:microsoft.com/office/officeart/2005/8/layout/radial5"/>
    <dgm:cxn modelId="{AA651A2C-B782-403E-B0CF-B19B87106A31}" type="presOf" srcId="{67FB1465-1113-4756-942D-69E61574E903}" destId="{461215AC-E511-48BC-A104-05A68746D204}" srcOrd="0" destOrd="0" presId="urn:microsoft.com/office/officeart/2005/8/layout/radial5"/>
    <dgm:cxn modelId="{B9E41441-169C-4709-A7A1-60E23FCE8F45}" type="presOf" srcId="{6DFDC9DF-A753-4F5C-9759-265D3F4AAA75}" destId="{1A579242-13AE-4D6E-AF80-4F7BBD589CB7}" srcOrd="0" destOrd="0" presId="urn:microsoft.com/office/officeart/2005/8/layout/radial5"/>
    <dgm:cxn modelId="{53236E86-28F3-4EC5-8F61-4A2026E5936D}" type="presOf" srcId="{0D0041B6-7F53-4E6A-9BDC-AD696F719B0D}" destId="{96B586E1-56A5-4672-BF49-187C8FDA7D9C}" srcOrd="0" destOrd="0" presId="urn:microsoft.com/office/officeart/2005/8/layout/radial5"/>
    <dgm:cxn modelId="{509DD303-3D09-4096-8CCC-0CB2FAB9F3DF}" type="presOf" srcId="{2A7DB163-083A-4953-8C1A-CE2038F81E3C}" destId="{122A8A1E-9D79-4EFF-80C1-32A46DFB3A49}" srcOrd="0" destOrd="0" presId="urn:microsoft.com/office/officeart/2005/8/layout/radial5"/>
    <dgm:cxn modelId="{A38AC299-2BBB-4EEC-9B29-C0C3ABBED3B9}" type="presOf" srcId="{2A7DB163-083A-4953-8C1A-CE2038F81E3C}" destId="{ECC664AF-4615-49BC-931F-46DC43CE0A0E}" srcOrd="1" destOrd="0" presId="urn:microsoft.com/office/officeart/2005/8/layout/radial5"/>
    <dgm:cxn modelId="{EDBAE43E-BFDD-40DE-A835-3DC05ED9D7FA}" srcId="{2CF02114-320C-480A-A0DF-B6E7F8E41F91}" destId="{67FB1465-1113-4756-942D-69E61574E903}" srcOrd="0" destOrd="0" parTransId="{15F1C192-867B-484A-9EB5-2BB353E17D41}" sibTransId="{BE83327B-06CB-4674-85B7-535029888416}"/>
    <dgm:cxn modelId="{2F6AD47E-FF6E-43D0-A43D-55654F3929E1}" srcId="{67FB1465-1113-4756-942D-69E61574E903}" destId="{7BDC99D0-17BF-4394-BC50-5910E26AABFD}" srcOrd="0" destOrd="0" parTransId="{5BF48BB3-216E-48E7-8829-A045A63AB9D6}" sibTransId="{D03C8C6F-52A9-434F-971E-CA752FF70E93}"/>
    <dgm:cxn modelId="{4AB9C797-D8E3-4A1C-BB73-6B35A3458AE6}" srcId="{67FB1465-1113-4756-942D-69E61574E903}" destId="{FC57939C-B97C-456F-A3E3-CD896AC51579}" srcOrd="1" destOrd="0" parTransId="{2A7DB163-083A-4953-8C1A-CE2038F81E3C}" sibTransId="{B16E957D-4505-40E6-BDD4-91CBB48958B5}"/>
    <dgm:cxn modelId="{FFEFF1DB-54B6-4995-B496-62EA427C3153}" type="presParOf" srcId="{6A322800-2331-4A76-90A1-2ABCEFB27523}" destId="{461215AC-E511-48BC-A104-05A68746D204}" srcOrd="0" destOrd="0" presId="urn:microsoft.com/office/officeart/2005/8/layout/radial5"/>
    <dgm:cxn modelId="{6E2F12D4-B79D-4E87-867C-D4F3158F2B64}" type="presParOf" srcId="{6A322800-2331-4A76-90A1-2ABCEFB27523}" destId="{39F21DA4-6BCF-47C1-8552-F4DF40B47D67}" srcOrd="1" destOrd="0" presId="urn:microsoft.com/office/officeart/2005/8/layout/radial5"/>
    <dgm:cxn modelId="{5905AAF1-3F9D-4823-95B8-ED9D0D16C13F}" type="presParOf" srcId="{39F21DA4-6BCF-47C1-8552-F4DF40B47D67}" destId="{8F768827-E98F-47A0-87F2-5E542482B408}" srcOrd="0" destOrd="0" presId="urn:microsoft.com/office/officeart/2005/8/layout/radial5"/>
    <dgm:cxn modelId="{5DF80148-C5F4-43E7-894E-E93840206FD6}" type="presParOf" srcId="{6A322800-2331-4A76-90A1-2ABCEFB27523}" destId="{6E2FCA4E-4E5E-493E-9D84-4159DAC741B9}" srcOrd="2" destOrd="0" presId="urn:microsoft.com/office/officeart/2005/8/layout/radial5"/>
    <dgm:cxn modelId="{6E7B3A52-11D6-4399-8E13-77AF3F186FA0}" type="presParOf" srcId="{6A322800-2331-4A76-90A1-2ABCEFB27523}" destId="{122A8A1E-9D79-4EFF-80C1-32A46DFB3A49}" srcOrd="3" destOrd="0" presId="urn:microsoft.com/office/officeart/2005/8/layout/radial5"/>
    <dgm:cxn modelId="{AEBB78F1-A233-4EFF-9AB8-A5A2749D9978}" type="presParOf" srcId="{122A8A1E-9D79-4EFF-80C1-32A46DFB3A49}" destId="{ECC664AF-4615-49BC-931F-46DC43CE0A0E}" srcOrd="0" destOrd="0" presId="urn:microsoft.com/office/officeart/2005/8/layout/radial5"/>
    <dgm:cxn modelId="{FDDD24D3-7707-40A9-AC3A-C5329D0C7E21}" type="presParOf" srcId="{6A322800-2331-4A76-90A1-2ABCEFB27523}" destId="{3311A4AC-A0B6-4A37-8DB6-A3A8021EEB38}" srcOrd="4" destOrd="0" presId="urn:microsoft.com/office/officeart/2005/8/layout/radial5"/>
    <dgm:cxn modelId="{B479EAA3-F85A-4170-B0F7-B0F9DC9D9E90}" type="presParOf" srcId="{6A322800-2331-4A76-90A1-2ABCEFB27523}" destId="{1A579242-13AE-4D6E-AF80-4F7BBD589CB7}" srcOrd="5" destOrd="0" presId="urn:microsoft.com/office/officeart/2005/8/layout/radial5"/>
    <dgm:cxn modelId="{FB8F7D49-2DB5-4123-87E5-0B15DC78616A}" type="presParOf" srcId="{1A579242-13AE-4D6E-AF80-4F7BBD589CB7}" destId="{4E38515B-9E79-4F1E-AE74-E406B1A8CD73}" srcOrd="0" destOrd="0" presId="urn:microsoft.com/office/officeart/2005/8/layout/radial5"/>
    <dgm:cxn modelId="{9809A031-1D6A-4993-B118-A508427893C2}" type="presParOf" srcId="{6A322800-2331-4A76-90A1-2ABCEFB27523}" destId="{96B586E1-56A5-4672-BF49-187C8FDA7D9C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F02114-320C-480A-A0DF-B6E7F8E41F91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FB1465-1113-4756-942D-69E61574E903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ru-RU" dirty="0" smtClean="0"/>
            <a:t>Бизнес-анализ</a:t>
          </a:r>
          <a:endParaRPr lang="ru-RU" dirty="0"/>
        </a:p>
      </dgm:t>
    </dgm:pt>
    <dgm:pt modelId="{15F1C192-867B-484A-9EB5-2BB353E17D41}" type="parTrans" cxnId="{EDBAE43E-BFDD-40DE-A835-3DC05ED9D7FA}">
      <dgm:prSet/>
      <dgm:spPr/>
      <dgm:t>
        <a:bodyPr/>
        <a:lstStyle/>
        <a:p>
          <a:endParaRPr lang="ru-RU"/>
        </a:p>
      </dgm:t>
    </dgm:pt>
    <dgm:pt modelId="{BE83327B-06CB-4674-85B7-535029888416}" type="sibTrans" cxnId="{EDBAE43E-BFDD-40DE-A835-3DC05ED9D7FA}">
      <dgm:prSet/>
      <dgm:spPr/>
      <dgm:t>
        <a:bodyPr/>
        <a:lstStyle/>
        <a:p>
          <a:endParaRPr lang="ru-RU"/>
        </a:p>
      </dgm:t>
    </dgm:pt>
    <dgm:pt modelId="{7BDC99D0-17BF-4394-BC50-5910E26AABFD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CC9900"/>
        </a:solidFill>
      </dgm:spPr>
      <dgm:t>
        <a:bodyPr/>
        <a:lstStyle/>
        <a:p>
          <a:r>
            <a:rPr lang="ru-RU" dirty="0" smtClean="0"/>
            <a:t>Управление по </a:t>
          </a:r>
          <a:r>
            <a:rPr lang="en-US" dirty="0" smtClean="0"/>
            <a:t>KPI</a:t>
          </a:r>
          <a:endParaRPr lang="ru-RU" dirty="0"/>
        </a:p>
      </dgm:t>
    </dgm:pt>
    <dgm:pt modelId="{5BF48BB3-216E-48E7-8829-A045A63AB9D6}" type="parTrans" cxnId="{2F6AD47E-FF6E-43D0-A43D-55654F3929E1}">
      <dgm:prSet/>
      <dgm:spPr/>
      <dgm:t>
        <a:bodyPr/>
        <a:lstStyle/>
        <a:p>
          <a:endParaRPr lang="ru-RU"/>
        </a:p>
      </dgm:t>
    </dgm:pt>
    <dgm:pt modelId="{D03C8C6F-52A9-434F-971E-CA752FF70E93}" type="sibTrans" cxnId="{2F6AD47E-FF6E-43D0-A43D-55654F3929E1}">
      <dgm:prSet/>
      <dgm:spPr/>
      <dgm:t>
        <a:bodyPr/>
        <a:lstStyle/>
        <a:p>
          <a:endParaRPr lang="ru-RU"/>
        </a:p>
      </dgm:t>
    </dgm:pt>
    <dgm:pt modelId="{FC57939C-B97C-456F-A3E3-CD896AC51579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CC9900"/>
        </a:solidFill>
      </dgm:spPr>
      <dgm:t>
        <a:bodyPr/>
        <a:lstStyle/>
        <a:p>
          <a:r>
            <a:rPr lang="ru-RU" dirty="0" smtClean="0"/>
            <a:t>Финансовый анализ</a:t>
          </a:r>
          <a:endParaRPr lang="ru-RU" dirty="0"/>
        </a:p>
      </dgm:t>
    </dgm:pt>
    <dgm:pt modelId="{2A7DB163-083A-4953-8C1A-CE2038F81E3C}" type="parTrans" cxnId="{4AB9C797-D8E3-4A1C-BB73-6B35A3458AE6}">
      <dgm:prSet/>
      <dgm:spPr/>
      <dgm:t>
        <a:bodyPr/>
        <a:lstStyle/>
        <a:p>
          <a:endParaRPr lang="ru-RU"/>
        </a:p>
      </dgm:t>
    </dgm:pt>
    <dgm:pt modelId="{B16E957D-4505-40E6-BDD4-91CBB48958B5}" type="sibTrans" cxnId="{4AB9C797-D8E3-4A1C-BB73-6B35A3458AE6}">
      <dgm:prSet/>
      <dgm:spPr/>
      <dgm:t>
        <a:bodyPr/>
        <a:lstStyle/>
        <a:p>
          <a:endParaRPr lang="ru-RU"/>
        </a:p>
      </dgm:t>
    </dgm:pt>
    <dgm:pt modelId="{0D0041B6-7F53-4E6A-9BDC-AD696F719B0D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CC9900"/>
        </a:solidFill>
      </dgm:spPr>
      <dgm:t>
        <a:bodyPr/>
        <a:lstStyle/>
        <a:p>
          <a:r>
            <a:rPr lang="ru-RU" dirty="0" smtClean="0"/>
            <a:t>Анализ проектов</a:t>
          </a:r>
          <a:endParaRPr lang="ru-RU" dirty="0"/>
        </a:p>
      </dgm:t>
    </dgm:pt>
    <dgm:pt modelId="{6DFDC9DF-A753-4F5C-9759-265D3F4AAA75}" type="parTrans" cxnId="{3233770D-457F-4E1A-BCA1-1E1FDFC277E6}">
      <dgm:prSet/>
      <dgm:spPr/>
      <dgm:t>
        <a:bodyPr/>
        <a:lstStyle/>
        <a:p>
          <a:endParaRPr lang="ru-RU"/>
        </a:p>
      </dgm:t>
    </dgm:pt>
    <dgm:pt modelId="{A5488046-FDC3-4136-8630-4E8C743BF3AA}" type="sibTrans" cxnId="{3233770D-457F-4E1A-BCA1-1E1FDFC277E6}">
      <dgm:prSet/>
      <dgm:spPr/>
      <dgm:t>
        <a:bodyPr/>
        <a:lstStyle/>
        <a:p>
          <a:endParaRPr lang="ru-RU"/>
        </a:p>
      </dgm:t>
    </dgm:pt>
    <dgm:pt modelId="{6A322800-2331-4A76-90A1-2ABCEFB27523}" type="pres">
      <dgm:prSet presAssocID="{2CF02114-320C-480A-A0DF-B6E7F8E41F9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1215AC-E511-48BC-A104-05A68746D204}" type="pres">
      <dgm:prSet presAssocID="{67FB1465-1113-4756-942D-69E61574E903}" presName="centerShape" presStyleLbl="node0" presStyleIdx="0" presStyleCnt="1"/>
      <dgm:spPr/>
      <dgm:t>
        <a:bodyPr/>
        <a:lstStyle/>
        <a:p>
          <a:endParaRPr lang="ru-RU"/>
        </a:p>
      </dgm:t>
    </dgm:pt>
    <dgm:pt modelId="{39F21DA4-6BCF-47C1-8552-F4DF40B47D67}" type="pres">
      <dgm:prSet presAssocID="{5BF48BB3-216E-48E7-8829-A045A63AB9D6}" presName="parTrans" presStyleLbl="sibTrans2D1" presStyleIdx="0" presStyleCnt="3"/>
      <dgm:spPr/>
      <dgm:t>
        <a:bodyPr/>
        <a:lstStyle/>
        <a:p>
          <a:endParaRPr lang="ru-RU"/>
        </a:p>
      </dgm:t>
    </dgm:pt>
    <dgm:pt modelId="{8F768827-E98F-47A0-87F2-5E542482B408}" type="pres">
      <dgm:prSet presAssocID="{5BF48BB3-216E-48E7-8829-A045A63AB9D6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6E2FCA4E-4E5E-493E-9D84-4159DAC741B9}" type="pres">
      <dgm:prSet presAssocID="{7BDC99D0-17BF-4394-BC50-5910E26AABF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A8A1E-9D79-4EFF-80C1-32A46DFB3A49}" type="pres">
      <dgm:prSet presAssocID="{2A7DB163-083A-4953-8C1A-CE2038F81E3C}" presName="parTrans" presStyleLbl="sibTrans2D1" presStyleIdx="1" presStyleCnt="3"/>
      <dgm:spPr/>
      <dgm:t>
        <a:bodyPr/>
        <a:lstStyle/>
        <a:p>
          <a:endParaRPr lang="ru-RU"/>
        </a:p>
      </dgm:t>
    </dgm:pt>
    <dgm:pt modelId="{ECC664AF-4615-49BC-931F-46DC43CE0A0E}" type="pres">
      <dgm:prSet presAssocID="{2A7DB163-083A-4953-8C1A-CE2038F81E3C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3311A4AC-A0B6-4A37-8DB6-A3A8021EEB38}" type="pres">
      <dgm:prSet presAssocID="{FC57939C-B97C-456F-A3E3-CD896AC5157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79242-13AE-4D6E-AF80-4F7BBD589CB7}" type="pres">
      <dgm:prSet presAssocID="{6DFDC9DF-A753-4F5C-9759-265D3F4AAA75}" presName="parTrans" presStyleLbl="sibTrans2D1" presStyleIdx="2" presStyleCnt="3"/>
      <dgm:spPr/>
      <dgm:t>
        <a:bodyPr/>
        <a:lstStyle/>
        <a:p>
          <a:endParaRPr lang="ru-RU"/>
        </a:p>
      </dgm:t>
    </dgm:pt>
    <dgm:pt modelId="{4E38515B-9E79-4F1E-AE74-E406B1A8CD73}" type="pres">
      <dgm:prSet presAssocID="{6DFDC9DF-A753-4F5C-9759-265D3F4AAA75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96B586E1-56A5-4672-BF49-187C8FDA7D9C}" type="pres">
      <dgm:prSet presAssocID="{0D0041B6-7F53-4E6A-9BDC-AD696F719B0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491C4D-6CF7-4CE9-B0E8-337D5A7B1905}" type="presOf" srcId="{5BF48BB3-216E-48E7-8829-A045A63AB9D6}" destId="{39F21DA4-6BCF-47C1-8552-F4DF40B47D67}" srcOrd="0" destOrd="0" presId="urn:microsoft.com/office/officeart/2005/8/layout/radial5"/>
    <dgm:cxn modelId="{1BE7CCD6-52A4-422B-9BD5-53D02F6752A0}" type="presOf" srcId="{2A7DB163-083A-4953-8C1A-CE2038F81E3C}" destId="{122A8A1E-9D79-4EFF-80C1-32A46DFB3A49}" srcOrd="0" destOrd="0" presId="urn:microsoft.com/office/officeart/2005/8/layout/radial5"/>
    <dgm:cxn modelId="{3233770D-457F-4E1A-BCA1-1E1FDFC277E6}" srcId="{67FB1465-1113-4756-942D-69E61574E903}" destId="{0D0041B6-7F53-4E6A-9BDC-AD696F719B0D}" srcOrd="2" destOrd="0" parTransId="{6DFDC9DF-A753-4F5C-9759-265D3F4AAA75}" sibTransId="{A5488046-FDC3-4136-8630-4E8C743BF3AA}"/>
    <dgm:cxn modelId="{635D4AF0-A752-412F-BA5C-6326399815E9}" type="presOf" srcId="{67FB1465-1113-4756-942D-69E61574E903}" destId="{461215AC-E511-48BC-A104-05A68746D204}" srcOrd="0" destOrd="0" presId="urn:microsoft.com/office/officeart/2005/8/layout/radial5"/>
    <dgm:cxn modelId="{4B18D44B-91FA-4E10-8729-8F8353F7C13D}" type="presOf" srcId="{2A7DB163-083A-4953-8C1A-CE2038F81E3C}" destId="{ECC664AF-4615-49BC-931F-46DC43CE0A0E}" srcOrd="1" destOrd="0" presId="urn:microsoft.com/office/officeart/2005/8/layout/radial5"/>
    <dgm:cxn modelId="{79EC1F16-2B2C-48FF-AF18-B4565806EA25}" type="presOf" srcId="{5BF48BB3-216E-48E7-8829-A045A63AB9D6}" destId="{8F768827-E98F-47A0-87F2-5E542482B408}" srcOrd="1" destOrd="0" presId="urn:microsoft.com/office/officeart/2005/8/layout/radial5"/>
    <dgm:cxn modelId="{B617A950-E403-4468-90B3-4B8AA7B293C4}" type="presOf" srcId="{2CF02114-320C-480A-A0DF-B6E7F8E41F91}" destId="{6A322800-2331-4A76-90A1-2ABCEFB27523}" srcOrd="0" destOrd="0" presId="urn:microsoft.com/office/officeart/2005/8/layout/radial5"/>
    <dgm:cxn modelId="{547A903C-604A-4286-A1CB-1B0E20AAFC9A}" type="presOf" srcId="{6DFDC9DF-A753-4F5C-9759-265D3F4AAA75}" destId="{1A579242-13AE-4D6E-AF80-4F7BBD589CB7}" srcOrd="0" destOrd="0" presId="urn:microsoft.com/office/officeart/2005/8/layout/radial5"/>
    <dgm:cxn modelId="{EDBAE43E-BFDD-40DE-A835-3DC05ED9D7FA}" srcId="{2CF02114-320C-480A-A0DF-B6E7F8E41F91}" destId="{67FB1465-1113-4756-942D-69E61574E903}" srcOrd="0" destOrd="0" parTransId="{15F1C192-867B-484A-9EB5-2BB353E17D41}" sibTransId="{BE83327B-06CB-4674-85B7-535029888416}"/>
    <dgm:cxn modelId="{8F51F733-C28A-49B8-861D-F3973E3E065F}" type="presOf" srcId="{6DFDC9DF-A753-4F5C-9759-265D3F4AAA75}" destId="{4E38515B-9E79-4F1E-AE74-E406B1A8CD73}" srcOrd="1" destOrd="0" presId="urn:microsoft.com/office/officeart/2005/8/layout/radial5"/>
    <dgm:cxn modelId="{6CD8BF90-A7B2-4B12-BB07-6EB0469894A2}" type="presOf" srcId="{7BDC99D0-17BF-4394-BC50-5910E26AABFD}" destId="{6E2FCA4E-4E5E-493E-9D84-4159DAC741B9}" srcOrd="0" destOrd="0" presId="urn:microsoft.com/office/officeart/2005/8/layout/radial5"/>
    <dgm:cxn modelId="{2F6AD47E-FF6E-43D0-A43D-55654F3929E1}" srcId="{67FB1465-1113-4756-942D-69E61574E903}" destId="{7BDC99D0-17BF-4394-BC50-5910E26AABFD}" srcOrd="0" destOrd="0" parTransId="{5BF48BB3-216E-48E7-8829-A045A63AB9D6}" sibTransId="{D03C8C6F-52A9-434F-971E-CA752FF70E93}"/>
    <dgm:cxn modelId="{11DACC76-7E99-4C95-B1F3-4119E9A17E0B}" type="presOf" srcId="{0D0041B6-7F53-4E6A-9BDC-AD696F719B0D}" destId="{96B586E1-56A5-4672-BF49-187C8FDA7D9C}" srcOrd="0" destOrd="0" presId="urn:microsoft.com/office/officeart/2005/8/layout/radial5"/>
    <dgm:cxn modelId="{AC41184F-71E9-4436-975D-EA5A59FA146B}" type="presOf" srcId="{FC57939C-B97C-456F-A3E3-CD896AC51579}" destId="{3311A4AC-A0B6-4A37-8DB6-A3A8021EEB38}" srcOrd="0" destOrd="0" presId="urn:microsoft.com/office/officeart/2005/8/layout/radial5"/>
    <dgm:cxn modelId="{4AB9C797-D8E3-4A1C-BB73-6B35A3458AE6}" srcId="{67FB1465-1113-4756-942D-69E61574E903}" destId="{FC57939C-B97C-456F-A3E3-CD896AC51579}" srcOrd="1" destOrd="0" parTransId="{2A7DB163-083A-4953-8C1A-CE2038F81E3C}" sibTransId="{B16E957D-4505-40E6-BDD4-91CBB48958B5}"/>
    <dgm:cxn modelId="{48CD0CEC-FCFD-4877-9E5C-4EEBD86A4377}" type="presParOf" srcId="{6A322800-2331-4A76-90A1-2ABCEFB27523}" destId="{461215AC-E511-48BC-A104-05A68746D204}" srcOrd="0" destOrd="0" presId="urn:microsoft.com/office/officeart/2005/8/layout/radial5"/>
    <dgm:cxn modelId="{6FAF8E02-52EA-4AA7-A814-0AD101744C71}" type="presParOf" srcId="{6A322800-2331-4A76-90A1-2ABCEFB27523}" destId="{39F21DA4-6BCF-47C1-8552-F4DF40B47D67}" srcOrd="1" destOrd="0" presId="urn:microsoft.com/office/officeart/2005/8/layout/radial5"/>
    <dgm:cxn modelId="{8AADF9F4-B5DE-490C-A9B8-A8D3B4834F2D}" type="presParOf" srcId="{39F21DA4-6BCF-47C1-8552-F4DF40B47D67}" destId="{8F768827-E98F-47A0-87F2-5E542482B408}" srcOrd="0" destOrd="0" presId="urn:microsoft.com/office/officeart/2005/8/layout/radial5"/>
    <dgm:cxn modelId="{1E00EFD1-BE25-4A10-A1ED-49638DD67CAC}" type="presParOf" srcId="{6A322800-2331-4A76-90A1-2ABCEFB27523}" destId="{6E2FCA4E-4E5E-493E-9D84-4159DAC741B9}" srcOrd="2" destOrd="0" presId="urn:microsoft.com/office/officeart/2005/8/layout/radial5"/>
    <dgm:cxn modelId="{3B2A1EF0-E4B2-44FE-812B-6A687398277F}" type="presParOf" srcId="{6A322800-2331-4A76-90A1-2ABCEFB27523}" destId="{122A8A1E-9D79-4EFF-80C1-32A46DFB3A49}" srcOrd="3" destOrd="0" presId="urn:microsoft.com/office/officeart/2005/8/layout/radial5"/>
    <dgm:cxn modelId="{C0CD7252-980F-40A2-9531-E152CA5B8E93}" type="presParOf" srcId="{122A8A1E-9D79-4EFF-80C1-32A46DFB3A49}" destId="{ECC664AF-4615-49BC-931F-46DC43CE0A0E}" srcOrd="0" destOrd="0" presId="urn:microsoft.com/office/officeart/2005/8/layout/radial5"/>
    <dgm:cxn modelId="{7D63D74A-84BC-4CD1-8228-009951F00EB4}" type="presParOf" srcId="{6A322800-2331-4A76-90A1-2ABCEFB27523}" destId="{3311A4AC-A0B6-4A37-8DB6-A3A8021EEB38}" srcOrd="4" destOrd="0" presId="urn:microsoft.com/office/officeart/2005/8/layout/radial5"/>
    <dgm:cxn modelId="{61A58C07-0161-446E-8D8A-2D5044984B12}" type="presParOf" srcId="{6A322800-2331-4A76-90A1-2ABCEFB27523}" destId="{1A579242-13AE-4D6E-AF80-4F7BBD589CB7}" srcOrd="5" destOrd="0" presId="urn:microsoft.com/office/officeart/2005/8/layout/radial5"/>
    <dgm:cxn modelId="{1146C891-3A05-49E7-9A74-4CD6ECB00CA8}" type="presParOf" srcId="{1A579242-13AE-4D6E-AF80-4F7BBD589CB7}" destId="{4E38515B-9E79-4F1E-AE74-E406B1A8CD73}" srcOrd="0" destOrd="0" presId="urn:microsoft.com/office/officeart/2005/8/layout/radial5"/>
    <dgm:cxn modelId="{A6B3201B-D30E-448C-93F4-E7A258DB2879}" type="presParOf" srcId="{6A322800-2331-4A76-90A1-2ABCEFB27523}" destId="{96B586E1-56A5-4672-BF49-187C8FDA7D9C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F02114-320C-480A-A0DF-B6E7F8E41F91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FB1465-1113-4756-942D-69E61574E903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ru-RU" dirty="0" smtClean="0"/>
            <a:t>Бизнес-анализ</a:t>
          </a:r>
          <a:endParaRPr lang="ru-RU" dirty="0"/>
        </a:p>
      </dgm:t>
    </dgm:pt>
    <dgm:pt modelId="{15F1C192-867B-484A-9EB5-2BB353E17D41}" type="parTrans" cxnId="{EDBAE43E-BFDD-40DE-A835-3DC05ED9D7FA}">
      <dgm:prSet/>
      <dgm:spPr/>
      <dgm:t>
        <a:bodyPr/>
        <a:lstStyle/>
        <a:p>
          <a:endParaRPr lang="ru-RU"/>
        </a:p>
      </dgm:t>
    </dgm:pt>
    <dgm:pt modelId="{BE83327B-06CB-4674-85B7-535029888416}" type="sibTrans" cxnId="{EDBAE43E-BFDD-40DE-A835-3DC05ED9D7FA}">
      <dgm:prSet/>
      <dgm:spPr/>
      <dgm:t>
        <a:bodyPr/>
        <a:lstStyle/>
        <a:p>
          <a:endParaRPr lang="ru-RU"/>
        </a:p>
      </dgm:t>
    </dgm:pt>
    <dgm:pt modelId="{7BDC99D0-17BF-4394-BC50-5910E26AABFD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CC9900"/>
        </a:solidFill>
      </dgm:spPr>
      <dgm:t>
        <a:bodyPr/>
        <a:lstStyle/>
        <a:p>
          <a:r>
            <a:rPr lang="ru-RU" dirty="0" smtClean="0"/>
            <a:t>Управление по </a:t>
          </a:r>
          <a:r>
            <a:rPr lang="en-US" dirty="0" smtClean="0"/>
            <a:t>KPI</a:t>
          </a:r>
          <a:endParaRPr lang="ru-RU" dirty="0"/>
        </a:p>
      </dgm:t>
    </dgm:pt>
    <dgm:pt modelId="{5BF48BB3-216E-48E7-8829-A045A63AB9D6}" type="parTrans" cxnId="{2F6AD47E-FF6E-43D0-A43D-55654F3929E1}">
      <dgm:prSet/>
      <dgm:spPr/>
      <dgm:t>
        <a:bodyPr/>
        <a:lstStyle/>
        <a:p>
          <a:endParaRPr lang="ru-RU"/>
        </a:p>
      </dgm:t>
    </dgm:pt>
    <dgm:pt modelId="{D03C8C6F-52A9-434F-971E-CA752FF70E93}" type="sibTrans" cxnId="{2F6AD47E-FF6E-43D0-A43D-55654F3929E1}">
      <dgm:prSet/>
      <dgm:spPr/>
      <dgm:t>
        <a:bodyPr/>
        <a:lstStyle/>
        <a:p>
          <a:endParaRPr lang="ru-RU"/>
        </a:p>
      </dgm:t>
    </dgm:pt>
    <dgm:pt modelId="{FC57939C-B97C-456F-A3E3-CD896AC51579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CC9900"/>
        </a:solidFill>
      </dgm:spPr>
      <dgm:t>
        <a:bodyPr/>
        <a:lstStyle/>
        <a:p>
          <a:r>
            <a:rPr lang="ru-RU" dirty="0" smtClean="0"/>
            <a:t>Финансовый анализ</a:t>
          </a:r>
          <a:endParaRPr lang="ru-RU" dirty="0"/>
        </a:p>
      </dgm:t>
    </dgm:pt>
    <dgm:pt modelId="{2A7DB163-083A-4953-8C1A-CE2038F81E3C}" type="parTrans" cxnId="{4AB9C797-D8E3-4A1C-BB73-6B35A3458AE6}">
      <dgm:prSet/>
      <dgm:spPr/>
      <dgm:t>
        <a:bodyPr/>
        <a:lstStyle/>
        <a:p>
          <a:endParaRPr lang="ru-RU"/>
        </a:p>
      </dgm:t>
    </dgm:pt>
    <dgm:pt modelId="{B16E957D-4505-40E6-BDD4-91CBB48958B5}" type="sibTrans" cxnId="{4AB9C797-D8E3-4A1C-BB73-6B35A3458AE6}">
      <dgm:prSet/>
      <dgm:spPr/>
      <dgm:t>
        <a:bodyPr/>
        <a:lstStyle/>
        <a:p>
          <a:endParaRPr lang="ru-RU"/>
        </a:p>
      </dgm:t>
    </dgm:pt>
    <dgm:pt modelId="{0D0041B6-7F53-4E6A-9BDC-AD696F719B0D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CC9900"/>
        </a:solidFill>
      </dgm:spPr>
      <dgm:t>
        <a:bodyPr/>
        <a:lstStyle/>
        <a:p>
          <a:r>
            <a:rPr lang="ru-RU" dirty="0" smtClean="0"/>
            <a:t>Анализ проектов</a:t>
          </a:r>
          <a:endParaRPr lang="ru-RU" dirty="0"/>
        </a:p>
      </dgm:t>
    </dgm:pt>
    <dgm:pt modelId="{6DFDC9DF-A753-4F5C-9759-265D3F4AAA75}" type="parTrans" cxnId="{3233770D-457F-4E1A-BCA1-1E1FDFC277E6}">
      <dgm:prSet/>
      <dgm:spPr/>
      <dgm:t>
        <a:bodyPr/>
        <a:lstStyle/>
        <a:p>
          <a:endParaRPr lang="ru-RU"/>
        </a:p>
      </dgm:t>
    </dgm:pt>
    <dgm:pt modelId="{A5488046-FDC3-4136-8630-4E8C743BF3AA}" type="sibTrans" cxnId="{3233770D-457F-4E1A-BCA1-1E1FDFC277E6}">
      <dgm:prSet/>
      <dgm:spPr/>
      <dgm:t>
        <a:bodyPr/>
        <a:lstStyle/>
        <a:p>
          <a:endParaRPr lang="ru-RU"/>
        </a:p>
      </dgm:t>
    </dgm:pt>
    <dgm:pt modelId="{6A322800-2331-4A76-90A1-2ABCEFB27523}" type="pres">
      <dgm:prSet presAssocID="{2CF02114-320C-480A-A0DF-B6E7F8E41F9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1215AC-E511-48BC-A104-05A68746D204}" type="pres">
      <dgm:prSet presAssocID="{67FB1465-1113-4756-942D-69E61574E903}" presName="centerShape" presStyleLbl="node0" presStyleIdx="0" presStyleCnt="1"/>
      <dgm:spPr/>
      <dgm:t>
        <a:bodyPr/>
        <a:lstStyle/>
        <a:p>
          <a:endParaRPr lang="ru-RU"/>
        </a:p>
      </dgm:t>
    </dgm:pt>
    <dgm:pt modelId="{39F21DA4-6BCF-47C1-8552-F4DF40B47D67}" type="pres">
      <dgm:prSet presAssocID="{5BF48BB3-216E-48E7-8829-A045A63AB9D6}" presName="parTrans" presStyleLbl="sibTrans2D1" presStyleIdx="0" presStyleCnt="3"/>
      <dgm:spPr/>
      <dgm:t>
        <a:bodyPr/>
        <a:lstStyle/>
        <a:p>
          <a:endParaRPr lang="ru-RU"/>
        </a:p>
      </dgm:t>
    </dgm:pt>
    <dgm:pt modelId="{8F768827-E98F-47A0-87F2-5E542482B408}" type="pres">
      <dgm:prSet presAssocID="{5BF48BB3-216E-48E7-8829-A045A63AB9D6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6E2FCA4E-4E5E-493E-9D84-4159DAC741B9}" type="pres">
      <dgm:prSet presAssocID="{7BDC99D0-17BF-4394-BC50-5910E26AABF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A8A1E-9D79-4EFF-80C1-32A46DFB3A49}" type="pres">
      <dgm:prSet presAssocID="{2A7DB163-083A-4953-8C1A-CE2038F81E3C}" presName="parTrans" presStyleLbl="sibTrans2D1" presStyleIdx="1" presStyleCnt="3"/>
      <dgm:spPr/>
      <dgm:t>
        <a:bodyPr/>
        <a:lstStyle/>
        <a:p>
          <a:endParaRPr lang="ru-RU"/>
        </a:p>
      </dgm:t>
    </dgm:pt>
    <dgm:pt modelId="{ECC664AF-4615-49BC-931F-46DC43CE0A0E}" type="pres">
      <dgm:prSet presAssocID="{2A7DB163-083A-4953-8C1A-CE2038F81E3C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3311A4AC-A0B6-4A37-8DB6-A3A8021EEB38}" type="pres">
      <dgm:prSet presAssocID="{FC57939C-B97C-456F-A3E3-CD896AC5157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79242-13AE-4D6E-AF80-4F7BBD589CB7}" type="pres">
      <dgm:prSet presAssocID="{6DFDC9DF-A753-4F5C-9759-265D3F4AAA75}" presName="parTrans" presStyleLbl="sibTrans2D1" presStyleIdx="2" presStyleCnt="3"/>
      <dgm:spPr/>
      <dgm:t>
        <a:bodyPr/>
        <a:lstStyle/>
        <a:p>
          <a:endParaRPr lang="ru-RU"/>
        </a:p>
      </dgm:t>
    </dgm:pt>
    <dgm:pt modelId="{4E38515B-9E79-4F1E-AE74-E406B1A8CD73}" type="pres">
      <dgm:prSet presAssocID="{6DFDC9DF-A753-4F5C-9759-265D3F4AAA75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96B586E1-56A5-4672-BF49-187C8FDA7D9C}" type="pres">
      <dgm:prSet presAssocID="{0D0041B6-7F53-4E6A-9BDC-AD696F719B0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D63CAE-48A8-4125-84F0-A57A72A96409}" type="presOf" srcId="{5BF48BB3-216E-48E7-8829-A045A63AB9D6}" destId="{39F21DA4-6BCF-47C1-8552-F4DF40B47D67}" srcOrd="0" destOrd="0" presId="urn:microsoft.com/office/officeart/2005/8/layout/radial5"/>
    <dgm:cxn modelId="{EDBAE43E-BFDD-40DE-A835-3DC05ED9D7FA}" srcId="{2CF02114-320C-480A-A0DF-B6E7F8E41F91}" destId="{67FB1465-1113-4756-942D-69E61574E903}" srcOrd="0" destOrd="0" parTransId="{15F1C192-867B-484A-9EB5-2BB353E17D41}" sibTransId="{BE83327B-06CB-4674-85B7-535029888416}"/>
    <dgm:cxn modelId="{77AB5E1D-957B-4753-BF46-0C44851301FB}" type="presOf" srcId="{6DFDC9DF-A753-4F5C-9759-265D3F4AAA75}" destId="{1A579242-13AE-4D6E-AF80-4F7BBD589CB7}" srcOrd="0" destOrd="0" presId="urn:microsoft.com/office/officeart/2005/8/layout/radial5"/>
    <dgm:cxn modelId="{3B873D65-2A39-46AA-BACF-E6247D2D2883}" type="presOf" srcId="{2A7DB163-083A-4953-8C1A-CE2038F81E3C}" destId="{ECC664AF-4615-49BC-931F-46DC43CE0A0E}" srcOrd="1" destOrd="0" presId="urn:microsoft.com/office/officeart/2005/8/layout/radial5"/>
    <dgm:cxn modelId="{109B45A7-659B-4B91-96F3-6B80327B840F}" type="presOf" srcId="{7BDC99D0-17BF-4394-BC50-5910E26AABFD}" destId="{6E2FCA4E-4E5E-493E-9D84-4159DAC741B9}" srcOrd="0" destOrd="0" presId="urn:microsoft.com/office/officeart/2005/8/layout/radial5"/>
    <dgm:cxn modelId="{66FDBB0C-24F8-4CDE-A323-29EF3FB15620}" type="presOf" srcId="{2CF02114-320C-480A-A0DF-B6E7F8E41F91}" destId="{6A322800-2331-4A76-90A1-2ABCEFB27523}" srcOrd="0" destOrd="0" presId="urn:microsoft.com/office/officeart/2005/8/layout/radial5"/>
    <dgm:cxn modelId="{2F6AD47E-FF6E-43D0-A43D-55654F3929E1}" srcId="{67FB1465-1113-4756-942D-69E61574E903}" destId="{7BDC99D0-17BF-4394-BC50-5910E26AABFD}" srcOrd="0" destOrd="0" parTransId="{5BF48BB3-216E-48E7-8829-A045A63AB9D6}" sibTransId="{D03C8C6F-52A9-434F-971E-CA752FF70E93}"/>
    <dgm:cxn modelId="{3233770D-457F-4E1A-BCA1-1E1FDFC277E6}" srcId="{67FB1465-1113-4756-942D-69E61574E903}" destId="{0D0041B6-7F53-4E6A-9BDC-AD696F719B0D}" srcOrd="2" destOrd="0" parTransId="{6DFDC9DF-A753-4F5C-9759-265D3F4AAA75}" sibTransId="{A5488046-FDC3-4136-8630-4E8C743BF3AA}"/>
    <dgm:cxn modelId="{5036E629-9989-47A2-947A-8D06547ACE9A}" type="presOf" srcId="{2A7DB163-083A-4953-8C1A-CE2038F81E3C}" destId="{122A8A1E-9D79-4EFF-80C1-32A46DFB3A49}" srcOrd="0" destOrd="0" presId="urn:microsoft.com/office/officeart/2005/8/layout/radial5"/>
    <dgm:cxn modelId="{A73B3719-75CA-4E6C-AA05-130D30882234}" type="presOf" srcId="{0D0041B6-7F53-4E6A-9BDC-AD696F719B0D}" destId="{96B586E1-56A5-4672-BF49-187C8FDA7D9C}" srcOrd="0" destOrd="0" presId="urn:microsoft.com/office/officeart/2005/8/layout/radial5"/>
    <dgm:cxn modelId="{726973E2-4C46-430F-9EDA-E7E4E7D3900D}" type="presOf" srcId="{6DFDC9DF-A753-4F5C-9759-265D3F4AAA75}" destId="{4E38515B-9E79-4F1E-AE74-E406B1A8CD73}" srcOrd="1" destOrd="0" presId="urn:microsoft.com/office/officeart/2005/8/layout/radial5"/>
    <dgm:cxn modelId="{7B9D46B6-88FF-4875-A8F7-1122DCF8F898}" type="presOf" srcId="{FC57939C-B97C-456F-A3E3-CD896AC51579}" destId="{3311A4AC-A0B6-4A37-8DB6-A3A8021EEB38}" srcOrd="0" destOrd="0" presId="urn:microsoft.com/office/officeart/2005/8/layout/radial5"/>
    <dgm:cxn modelId="{4AB9C797-D8E3-4A1C-BB73-6B35A3458AE6}" srcId="{67FB1465-1113-4756-942D-69E61574E903}" destId="{FC57939C-B97C-456F-A3E3-CD896AC51579}" srcOrd="1" destOrd="0" parTransId="{2A7DB163-083A-4953-8C1A-CE2038F81E3C}" sibTransId="{B16E957D-4505-40E6-BDD4-91CBB48958B5}"/>
    <dgm:cxn modelId="{CBD0CD9E-4F87-4FDA-B40D-52638F7FAA5B}" type="presOf" srcId="{5BF48BB3-216E-48E7-8829-A045A63AB9D6}" destId="{8F768827-E98F-47A0-87F2-5E542482B408}" srcOrd="1" destOrd="0" presId="urn:microsoft.com/office/officeart/2005/8/layout/radial5"/>
    <dgm:cxn modelId="{84F52000-703A-472D-AC80-6A787A7DEB2C}" type="presOf" srcId="{67FB1465-1113-4756-942D-69E61574E903}" destId="{461215AC-E511-48BC-A104-05A68746D204}" srcOrd="0" destOrd="0" presId="urn:microsoft.com/office/officeart/2005/8/layout/radial5"/>
    <dgm:cxn modelId="{44E48B5A-1086-42C7-B3FB-F8457F119916}" type="presParOf" srcId="{6A322800-2331-4A76-90A1-2ABCEFB27523}" destId="{461215AC-E511-48BC-A104-05A68746D204}" srcOrd="0" destOrd="0" presId="urn:microsoft.com/office/officeart/2005/8/layout/radial5"/>
    <dgm:cxn modelId="{7BDA8B10-FC64-48D2-8488-DCBF6684D5F0}" type="presParOf" srcId="{6A322800-2331-4A76-90A1-2ABCEFB27523}" destId="{39F21DA4-6BCF-47C1-8552-F4DF40B47D67}" srcOrd="1" destOrd="0" presId="urn:microsoft.com/office/officeart/2005/8/layout/radial5"/>
    <dgm:cxn modelId="{16C99DC7-7784-4EA1-8915-CB4E37F6B3D7}" type="presParOf" srcId="{39F21DA4-6BCF-47C1-8552-F4DF40B47D67}" destId="{8F768827-E98F-47A0-87F2-5E542482B408}" srcOrd="0" destOrd="0" presId="urn:microsoft.com/office/officeart/2005/8/layout/radial5"/>
    <dgm:cxn modelId="{3F7FBF48-5E43-4A54-B097-06FEE65D7E31}" type="presParOf" srcId="{6A322800-2331-4A76-90A1-2ABCEFB27523}" destId="{6E2FCA4E-4E5E-493E-9D84-4159DAC741B9}" srcOrd="2" destOrd="0" presId="urn:microsoft.com/office/officeart/2005/8/layout/radial5"/>
    <dgm:cxn modelId="{8A28C265-8A67-4C1D-A1FA-899923723D2E}" type="presParOf" srcId="{6A322800-2331-4A76-90A1-2ABCEFB27523}" destId="{122A8A1E-9D79-4EFF-80C1-32A46DFB3A49}" srcOrd="3" destOrd="0" presId="urn:microsoft.com/office/officeart/2005/8/layout/radial5"/>
    <dgm:cxn modelId="{4B49C5BA-324F-4AD9-B7EF-4DAEC3FC616A}" type="presParOf" srcId="{122A8A1E-9D79-4EFF-80C1-32A46DFB3A49}" destId="{ECC664AF-4615-49BC-931F-46DC43CE0A0E}" srcOrd="0" destOrd="0" presId="urn:microsoft.com/office/officeart/2005/8/layout/radial5"/>
    <dgm:cxn modelId="{DD9AB7B0-BBB3-4470-8384-FD2376B53405}" type="presParOf" srcId="{6A322800-2331-4A76-90A1-2ABCEFB27523}" destId="{3311A4AC-A0B6-4A37-8DB6-A3A8021EEB38}" srcOrd="4" destOrd="0" presId="urn:microsoft.com/office/officeart/2005/8/layout/radial5"/>
    <dgm:cxn modelId="{6EA4C8A8-BE2E-46A9-8B3A-9922552DB9D9}" type="presParOf" srcId="{6A322800-2331-4A76-90A1-2ABCEFB27523}" destId="{1A579242-13AE-4D6E-AF80-4F7BBD589CB7}" srcOrd="5" destOrd="0" presId="urn:microsoft.com/office/officeart/2005/8/layout/radial5"/>
    <dgm:cxn modelId="{1D7560F6-A5BA-4A0B-A6FA-36D427D2D6F7}" type="presParOf" srcId="{1A579242-13AE-4D6E-AF80-4F7BBD589CB7}" destId="{4E38515B-9E79-4F1E-AE74-E406B1A8CD73}" srcOrd="0" destOrd="0" presId="urn:microsoft.com/office/officeart/2005/8/layout/radial5"/>
    <dgm:cxn modelId="{28AB14C4-9259-4225-A550-2F0690392194}" type="presParOf" srcId="{6A322800-2331-4A76-90A1-2ABCEFB27523}" destId="{96B586E1-56A5-4672-BF49-187C8FDA7D9C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1215AC-E511-48BC-A104-05A68746D204}">
      <dsp:nvSpPr>
        <dsp:cNvPr id="0" name=""/>
        <dsp:cNvSpPr/>
      </dsp:nvSpPr>
      <dsp:spPr>
        <a:xfrm>
          <a:off x="2814306" y="2306163"/>
          <a:ext cx="1644194" cy="1644194"/>
        </a:xfrm>
        <a:prstGeom prst="ellipse">
          <a:avLst/>
        </a:prstGeom>
        <a:solidFill>
          <a:srgbClr val="92D05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Бизнес- анализ</a:t>
          </a:r>
          <a:endParaRPr lang="ru-RU" sz="2300" kern="1200" dirty="0"/>
        </a:p>
      </dsp:txBody>
      <dsp:txXfrm>
        <a:off x="3055093" y="2546950"/>
        <a:ext cx="1162620" cy="1162620"/>
      </dsp:txXfrm>
    </dsp:sp>
    <dsp:sp modelId="{39F21DA4-6BCF-47C1-8552-F4DF40B47D67}">
      <dsp:nvSpPr>
        <dsp:cNvPr id="0" name=""/>
        <dsp:cNvSpPr/>
      </dsp:nvSpPr>
      <dsp:spPr>
        <a:xfrm rot="16200000">
          <a:off x="3461787" y="1707069"/>
          <a:ext cx="349233" cy="559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3514172" y="1871259"/>
        <a:ext cx="244463" cy="335416"/>
      </dsp:txXfrm>
    </dsp:sp>
    <dsp:sp modelId="{6E2FCA4E-4E5E-493E-9D84-4159DAC741B9}">
      <dsp:nvSpPr>
        <dsp:cNvPr id="0" name=""/>
        <dsp:cNvSpPr/>
      </dsp:nvSpPr>
      <dsp:spPr>
        <a:xfrm>
          <a:off x="2814306" y="3038"/>
          <a:ext cx="1644194" cy="1644194"/>
        </a:xfrm>
        <a:prstGeom prst="ellipse">
          <a:avLst/>
        </a:prstGeom>
        <a:solidFill>
          <a:srgbClr val="CC990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Управление по </a:t>
          </a:r>
          <a:r>
            <a:rPr lang="en-US" sz="1500" kern="1200" dirty="0" smtClean="0"/>
            <a:t>KPI</a:t>
          </a:r>
          <a:endParaRPr lang="ru-RU" sz="1500" kern="1200" dirty="0"/>
        </a:p>
      </dsp:txBody>
      <dsp:txXfrm>
        <a:off x="3055093" y="243825"/>
        <a:ext cx="1162620" cy="1162620"/>
      </dsp:txXfrm>
    </dsp:sp>
    <dsp:sp modelId="{122A8A1E-9D79-4EFF-80C1-32A46DFB3A49}">
      <dsp:nvSpPr>
        <dsp:cNvPr id="0" name=""/>
        <dsp:cNvSpPr/>
      </dsp:nvSpPr>
      <dsp:spPr>
        <a:xfrm rot="1800000">
          <a:off x="4450509" y="3419586"/>
          <a:ext cx="349233" cy="559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4457527" y="3505199"/>
        <a:ext cx="244463" cy="335416"/>
      </dsp:txXfrm>
    </dsp:sp>
    <dsp:sp modelId="{3311A4AC-A0B6-4A37-8DB6-A3A8021EEB38}">
      <dsp:nvSpPr>
        <dsp:cNvPr id="0" name=""/>
        <dsp:cNvSpPr/>
      </dsp:nvSpPr>
      <dsp:spPr>
        <a:xfrm>
          <a:off x="4808871" y="3457725"/>
          <a:ext cx="1644194" cy="1644194"/>
        </a:xfrm>
        <a:prstGeom prst="ellipse">
          <a:avLst/>
        </a:prstGeom>
        <a:solidFill>
          <a:srgbClr val="CC990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Финансовый анализ</a:t>
          </a:r>
          <a:endParaRPr lang="ru-RU" sz="1500" kern="1200" dirty="0"/>
        </a:p>
      </dsp:txBody>
      <dsp:txXfrm>
        <a:off x="5049658" y="3698512"/>
        <a:ext cx="1162620" cy="1162620"/>
      </dsp:txXfrm>
    </dsp:sp>
    <dsp:sp modelId="{1A579242-13AE-4D6E-AF80-4F7BBD589CB7}">
      <dsp:nvSpPr>
        <dsp:cNvPr id="0" name=""/>
        <dsp:cNvSpPr/>
      </dsp:nvSpPr>
      <dsp:spPr>
        <a:xfrm rot="9000000">
          <a:off x="2473064" y="3419586"/>
          <a:ext cx="349233" cy="559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2570816" y="3505199"/>
        <a:ext cx="244463" cy="335416"/>
      </dsp:txXfrm>
    </dsp:sp>
    <dsp:sp modelId="{96B586E1-56A5-4672-BF49-187C8FDA7D9C}">
      <dsp:nvSpPr>
        <dsp:cNvPr id="0" name=""/>
        <dsp:cNvSpPr/>
      </dsp:nvSpPr>
      <dsp:spPr>
        <a:xfrm>
          <a:off x="819742" y="3457725"/>
          <a:ext cx="1644194" cy="1644194"/>
        </a:xfrm>
        <a:prstGeom prst="ellipse">
          <a:avLst/>
        </a:prstGeom>
        <a:solidFill>
          <a:srgbClr val="CC990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Анализ проектов</a:t>
          </a:r>
          <a:endParaRPr lang="ru-RU" sz="1500" kern="1200" dirty="0"/>
        </a:p>
      </dsp:txBody>
      <dsp:txXfrm>
        <a:off x="1060529" y="3698512"/>
        <a:ext cx="1162620" cy="11626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1215AC-E511-48BC-A104-05A68746D204}">
      <dsp:nvSpPr>
        <dsp:cNvPr id="0" name=""/>
        <dsp:cNvSpPr/>
      </dsp:nvSpPr>
      <dsp:spPr>
        <a:xfrm>
          <a:off x="2814306" y="2306163"/>
          <a:ext cx="1644194" cy="1644194"/>
        </a:xfrm>
        <a:prstGeom prst="ellipse">
          <a:avLst/>
        </a:prstGeom>
        <a:solidFill>
          <a:srgbClr val="92D05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Бизнес-анализ</a:t>
          </a:r>
          <a:endParaRPr lang="ru-RU" sz="2300" kern="1200" dirty="0"/>
        </a:p>
      </dsp:txBody>
      <dsp:txXfrm>
        <a:off x="3055093" y="2546950"/>
        <a:ext cx="1162620" cy="1162620"/>
      </dsp:txXfrm>
    </dsp:sp>
    <dsp:sp modelId="{39F21DA4-6BCF-47C1-8552-F4DF40B47D67}">
      <dsp:nvSpPr>
        <dsp:cNvPr id="0" name=""/>
        <dsp:cNvSpPr/>
      </dsp:nvSpPr>
      <dsp:spPr>
        <a:xfrm rot="16200000">
          <a:off x="3461787" y="1707069"/>
          <a:ext cx="349233" cy="559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3514172" y="1871259"/>
        <a:ext cx="244463" cy="335416"/>
      </dsp:txXfrm>
    </dsp:sp>
    <dsp:sp modelId="{6E2FCA4E-4E5E-493E-9D84-4159DAC741B9}">
      <dsp:nvSpPr>
        <dsp:cNvPr id="0" name=""/>
        <dsp:cNvSpPr/>
      </dsp:nvSpPr>
      <dsp:spPr>
        <a:xfrm>
          <a:off x="2814306" y="3038"/>
          <a:ext cx="1644194" cy="1644194"/>
        </a:xfrm>
        <a:prstGeom prst="ellipse">
          <a:avLst/>
        </a:prstGeom>
        <a:solidFill>
          <a:srgbClr val="CC990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Управление по </a:t>
          </a:r>
          <a:r>
            <a:rPr lang="en-US" sz="1500" kern="1200" dirty="0" smtClean="0"/>
            <a:t>KPI</a:t>
          </a:r>
          <a:endParaRPr lang="ru-RU" sz="1500" kern="1200" dirty="0"/>
        </a:p>
      </dsp:txBody>
      <dsp:txXfrm>
        <a:off x="3055093" y="243825"/>
        <a:ext cx="1162620" cy="1162620"/>
      </dsp:txXfrm>
    </dsp:sp>
    <dsp:sp modelId="{122A8A1E-9D79-4EFF-80C1-32A46DFB3A49}">
      <dsp:nvSpPr>
        <dsp:cNvPr id="0" name=""/>
        <dsp:cNvSpPr/>
      </dsp:nvSpPr>
      <dsp:spPr>
        <a:xfrm rot="1800000">
          <a:off x="4450509" y="3419586"/>
          <a:ext cx="349233" cy="559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4457527" y="3505199"/>
        <a:ext cx="244463" cy="335416"/>
      </dsp:txXfrm>
    </dsp:sp>
    <dsp:sp modelId="{3311A4AC-A0B6-4A37-8DB6-A3A8021EEB38}">
      <dsp:nvSpPr>
        <dsp:cNvPr id="0" name=""/>
        <dsp:cNvSpPr/>
      </dsp:nvSpPr>
      <dsp:spPr>
        <a:xfrm>
          <a:off x="4808871" y="3457725"/>
          <a:ext cx="1644194" cy="1644194"/>
        </a:xfrm>
        <a:prstGeom prst="ellipse">
          <a:avLst/>
        </a:prstGeom>
        <a:solidFill>
          <a:srgbClr val="CC990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Финансовый анализ</a:t>
          </a:r>
          <a:endParaRPr lang="ru-RU" sz="1500" kern="1200" dirty="0"/>
        </a:p>
      </dsp:txBody>
      <dsp:txXfrm>
        <a:off x="5049658" y="3698512"/>
        <a:ext cx="1162620" cy="1162620"/>
      </dsp:txXfrm>
    </dsp:sp>
    <dsp:sp modelId="{1A579242-13AE-4D6E-AF80-4F7BBD589CB7}">
      <dsp:nvSpPr>
        <dsp:cNvPr id="0" name=""/>
        <dsp:cNvSpPr/>
      </dsp:nvSpPr>
      <dsp:spPr>
        <a:xfrm rot="9000000">
          <a:off x="2473064" y="3419586"/>
          <a:ext cx="349233" cy="559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2570816" y="3505199"/>
        <a:ext cx="244463" cy="335416"/>
      </dsp:txXfrm>
    </dsp:sp>
    <dsp:sp modelId="{96B586E1-56A5-4672-BF49-187C8FDA7D9C}">
      <dsp:nvSpPr>
        <dsp:cNvPr id="0" name=""/>
        <dsp:cNvSpPr/>
      </dsp:nvSpPr>
      <dsp:spPr>
        <a:xfrm>
          <a:off x="819742" y="3457725"/>
          <a:ext cx="1644194" cy="1644194"/>
        </a:xfrm>
        <a:prstGeom prst="ellipse">
          <a:avLst/>
        </a:prstGeom>
        <a:solidFill>
          <a:srgbClr val="CC990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Анализ проектов</a:t>
          </a:r>
          <a:endParaRPr lang="ru-RU" sz="1500" kern="1200" dirty="0"/>
        </a:p>
      </dsp:txBody>
      <dsp:txXfrm>
        <a:off x="1060529" y="3698512"/>
        <a:ext cx="1162620" cy="11626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4703EB3-8E78-41B2-9A2F-6CB6415AE8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1233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7C15BC2-662A-4E0D-99C5-8E5DAF8921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2379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D17A1D-5938-4678-833F-B0B37AD4B113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/>
              <a:t>На экране  представление системы сбалансированных показателей в виде счетной карты. Пространство разбито на три области.</a:t>
            </a:r>
            <a:r>
              <a:rPr lang="ru-RU" altLang="ru-RU" baseline="0" dirty="0" smtClean="0"/>
              <a:t> Показатели выведены в иерархии целей. По индикаторам состояния и динамики хорошо видна текущая картина. Правее</a:t>
            </a:r>
            <a:r>
              <a:rPr lang="ru-RU" altLang="ru-RU" dirty="0" smtClean="0"/>
              <a:t>, детально выведены</a:t>
            </a:r>
            <a:r>
              <a:rPr lang="ru-RU" altLang="ru-RU" baseline="0" dirty="0" smtClean="0"/>
              <a:t> </a:t>
            </a:r>
            <a:r>
              <a:rPr lang="ru-RU" altLang="ru-RU" dirty="0" smtClean="0"/>
              <a:t>данные по отклонениям и процент выполнения плана. </a:t>
            </a:r>
            <a:endParaRPr lang="ru-RU" altLang="ru-RU" baseline="0" dirty="0" smtClean="0"/>
          </a:p>
          <a:p>
            <a:r>
              <a:rPr lang="ru-RU" altLang="ru-RU" dirty="0" smtClean="0"/>
              <a:t>Хорошо бы проинформировать</a:t>
            </a:r>
            <a:r>
              <a:rPr lang="ru-RU" altLang="ru-RU" baseline="0" dirty="0" smtClean="0"/>
              <a:t> </a:t>
            </a:r>
            <a:r>
              <a:rPr lang="ru-RU" altLang="ru-RU" dirty="0" smtClean="0"/>
              <a:t>ответственных. И такая возможность в системе есть.</a:t>
            </a:r>
            <a:r>
              <a:rPr lang="ru-RU" altLang="ru-RU" baseline="0" dirty="0" smtClean="0"/>
              <a:t> </a:t>
            </a:r>
            <a:r>
              <a:rPr lang="ru-RU" altLang="ru-RU" dirty="0" smtClean="0"/>
              <a:t> 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4A0967-BA22-400E-B000-061BE68C6B53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/>
              <a:t>Для информирования ответственных программа располагает специальным функционалом. Мы</a:t>
            </a:r>
            <a:r>
              <a:rPr lang="ru-RU" altLang="ru-RU" baseline="0" dirty="0" smtClean="0"/>
              <a:t> можем:</a:t>
            </a:r>
            <a:endParaRPr lang="ru-RU" altLang="ru-RU" dirty="0" smtClean="0"/>
          </a:p>
          <a:p>
            <a:pPr>
              <a:buFont typeface="Arial" pitchFamily="34" charset="0"/>
              <a:buChar char="•"/>
            </a:pPr>
            <a:r>
              <a:rPr lang="ru-RU" altLang="ru-RU" dirty="0" smtClean="0"/>
              <a:t> гибко настраивать расписание отправки, например настроить отправку </a:t>
            </a:r>
            <a:r>
              <a:rPr lang="ru-RU" altLang="ru-RU" baseline="0" dirty="0" smtClean="0"/>
              <a:t>информации в первый рабочий день месяца. </a:t>
            </a:r>
            <a:endParaRPr lang="ru-RU" altLang="ru-RU" dirty="0" smtClean="0"/>
          </a:p>
          <a:p>
            <a:pPr>
              <a:buFont typeface="Arial" pitchFamily="34" charset="0"/>
              <a:buChar char="•"/>
            </a:pPr>
            <a:r>
              <a:rPr lang="ru-RU" altLang="ru-RU" dirty="0" smtClean="0"/>
              <a:t> определять</a:t>
            </a:r>
            <a:r>
              <a:rPr lang="ru-RU" altLang="ru-RU" baseline="0" dirty="0" smtClean="0"/>
              <a:t> </a:t>
            </a:r>
            <a:r>
              <a:rPr lang="ru-RU" altLang="ru-RU" dirty="0" smtClean="0"/>
              <a:t>состав показателей. Например отправлять только изменившиеся показатели, только в определенном состоянии</a:t>
            </a:r>
          </a:p>
          <a:p>
            <a:pPr>
              <a:buFont typeface="Arial" pitchFamily="34" charset="0"/>
              <a:buChar char="•"/>
            </a:pPr>
            <a:r>
              <a:rPr lang="ru-RU" altLang="ru-RU" dirty="0" smtClean="0"/>
              <a:t> определять перечень дополнительных аналитических отчетов, которые должны быть автоматически сформированы и приложены к письму. </a:t>
            </a:r>
          </a:p>
          <a:p>
            <a:pPr>
              <a:buFont typeface="Arial" pitchFamily="34" charset="0"/>
              <a:buNone/>
            </a:pPr>
            <a:r>
              <a:rPr lang="ru-RU" altLang="ru-RU" dirty="0" smtClean="0"/>
              <a:t>Пример письма вы</a:t>
            </a:r>
            <a:r>
              <a:rPr lang="ru-RU" altLang="ru-RU" baseline="0" dirty="0" smtClean="0"/>
              <a:t> видите </a:t>
            </a:r>
            <a:r>
              <a:rPr lang="ru-RU" altLang="ru-RU" dirty="0" smtClean="0"/>
              <a:t>на экране. Данные могут быть отправлены на любое</a:t>
            </a:r>
            <a:r>
              <a:rPr lang="ru-RU" altLang="ru-RU" baseline="0" dirty="0" smtClean="0"/>
              <a:t> мобильное устройство. </a:t>
            </a:r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C20476-8BA9-43AA-BED4-68136088D9CC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/>
              <a:t>Переходим к финансовому анализу.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CE706E-6DFE-4C4F-916B-8F99275556BA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aseline="0" dirty="0" smtClean="0"/>
              <a:t>Финансовые показатели рассчитываются и выводятся в таблицы, экземпляры отчета, очень похожие на таблицы </a:t>
            </a:r>
            <a:r>
              <a:rPr lang="ru-RU" altLang="ru-RU" baseline="0" dirty="0" err="1" smtClean="0"/>
              <a:t>Эксель</a:t>
            </a:r>
            <a:r>
              <a:rPr lang="ru-RU" altLang="ru-RU" baseline="0" dirty="0" smtClean="0"/>
              <a:t>. В холдинговой структуре используется большое количество информационных систем. Наша программа умеет забирать данные из любого источника, консолидировать, задавать для расчета формулы любой сложности, а при проведении анализа проводить расшифровку до источника. Вас может заинтересовать, что внешний вид и оформление форм гибко настраивается под любые корпоративные стандарты. </a:t>
            </a:r>
          </a:p>
          <a:p>
            <a:pPr marL="228600" indent="-228600">
              <a:buAutoNum type="arabicParenBoth"/>
            </a:pPr>
            <a:r>
              <a:rPr lang="ru-RU" altLang="ru-RU" dirty="0" smtClean="0"/>
              <a:t>В качестве</a:t>
            </a:r>
            <a:r>
              <a:rPr lang="ru-RU" altLang="ru-RU" baseline="0" dirty="0" smtClean="0"/>
              <a:t> </a:t>
            </a:r>
            <a:r>
              <a:rPr lang="ru-RU" altLang="ru-RU" baseline="0" dirty="0" err="1" smtClean="0"/>
              <a:t>демопримера</a:t>
            </a:r>
            <a:r>
              <a:rPr lang="ru-RU" altLang="ru-RU" baseline="0" dirty="0" smtClean="0"/>
              <a:t> в </a:t>
            </a:r>
            <a:r>
              <a:rPr lang="ru-RU" altLang="ru-RU" dirty="0" smtClean="0"/>
              <a:t>поставку УХ входит модель, содержащая 40 аналитических</a:t>
            </a:r>
            <a:r>
              <a:rPr lang="ru-RU" altLang="ru-RU" baseline="0" dirty="0" smtClean="0"/>
              <a:t> коэффициентов и, что интереснее, их трактовка и рекомендации. </a:t>
            </a:r>
          </a:p>
          <a:p>
            <a:pPr marL="0" indent="0">
              <a:buNone/>
            </a:pPr>
            <a:r>
              <a:rPr lang="ru-RU" altLang="ru-RU" baseline="0" dirty="0" smtClean="0"/>
              <a:t>На экране </a:t>
            </a:r>
            <a:r>
              <a:rPr lang="ru-RU" altLang="ru-RU" u="sng" baseline="0" dirty="0" smtClean="0"/>
              <a:t>Анализ ликвидности баланса</a:t>
            </a:r>
            <a:r>
              <a:rPr lang="ru-RU" altLang="ru-RU" baseline="0" dirty="0" smtClean="0"/>
              <a:t> выводит порядка 15 показателей. Это коэффициенты абсолютной, срочной и текущей ликвидности, чистые оборотные активы. </a:t>
            </a:r>
          </a:p>
          <a:p>
            <a:pPr marL="0" indent="0">
              <a:buNone/>
            </a:pPr>
            <a:r>
              <a:rPr lang="ru-RU" altLang="ru-RU" baseline="0" dirty="0" smtClean="0"/>
              <a:t>(2) Говоря о ликвидности встает вопрос более детального изучения структуры оборотного капитала. Данные показатели собраны в форме «Анализ оборотного капитала». Собственный оборотный капитал, запасы и обороты, коэффициент капитализации.   </a:t>
            </a:r>
          </a:p>
          <a:p>
            <a:pPr marL="0" indent="0">
              <a:buNone/>
            </a:pPr>
            <a:r>
              <a:rPr lang="ru-RU" altLang="ru-RU" baseline="0" dirty="0" smtClean="0"/>
              <a:t>(3) Анализ эффективности использования капитала выводит важнейшие для акционере показатели: </a:t>
            </a:r>
            <a:r>
              <a:rPr lang="en-US" altLang="ru-RU" baseline="0" dirty="0" smtClean="0"/>
              <a:t>ROE, ROCA</a:t>
            </a:r>
            <a:r>
              <a:rPr lang="ru-RU" altLang="ru-RU" baseline="0" dirty="0" smtClean="0"/>
              <a:t>, показывая отдачу на вложенный капитал.  </a:t>
            </a:r>
          </a:p>
          <a:p>
            <a:pPr marL="0" indent="0">
              <a:buNone/>
            </a:pPr>
            <a:r>
              <a:rPr lang="ru-RU" altLang="ru-RU" baseline="0" dirty="0" smtClean="0"/>
              <a:t>(4) Внизу каждой таблицы есть выводы и комментарии к результатам.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568F44-C2D6-4620-8157-547B0980ADB0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ru-RU" altLang="ru-RU" baseline="0" dirty="0" smtClean="0"/>
              <a:t>Углубляясь в анализ показателей, мы обязательно будем проводить сравнительный анализ по многим параметрам. </a:t>
            </a:r>
          </a:p>
          <a:p>
            <a:pPr marL="0" indent="0">
              <a:buNone/>
            </a:pPr>
            <a:r>
              <a:rPr lang="ru-RU" altLang="ru-RU" baseline="0" dirty="0" smtClean="0"/>
              <a:t>Покажу некоторые возможности по анализу данных бюджетирования.</a:t>
            </a:r>
          </a:p>
          <a:p>
            <a:r>
              <a:rPr lang="ru-RU" altLang="ru-RU" dirty="0" smtClean="0"/>
              <a:t>На экране план-</a:t>
            </a:r>
            <a:r>
              <a:rPr lang="ru-RU" altLang="ru-RU" dirty="0" err="1" smtClean="0"/>
              <a:t>фактное</a:t>
            </a:r>
            <a:r>
              <a:rPr lang="ru-RU" altLang="ru-RU" dirty="0" smtClean="0"/>
              <a:t> представление БДДС в виде</a:t>
            </a:r>
            <a:r>
              <a:rPr lang="ru-RU" altLang="ru-RU" baseline="0" dirty="0" smtClean="0"/>
              <a:t> сводной таблицы по периодам</a:t>
            </a:r>
            <a:r>
              <a:rPr lang="ru-RU" altLang="ru-RU" dirty="0" smtClean="0"/>
              <a:t>. Отклонение можно выводить как в абсолютном,</a:t>
            </a:r>
            <a:r>
              <a:rPr lang="ru-RU" altLang="ru-RU" baseline="0" dirty="0" smtClean="0"/>
              <a:t> так и процентном выражении. </a:t>
            </a:r>
            <a:r>
              <a:rPr lang="ru-RU" altLang="ru-RU" dirty="0" smtClean="0"/>
              <a:t>Обратите внимание, мы можем вывести в панель не только данные бюджета в виде сводной таблицы, но и его графическое представление в виде диаграммы. Видом диаграммы управляет пользователь.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2DDBB7-7ECE-42D3-BF2D-E9B5A09A8038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/>
              <a:t>Мы можем сравнивать компании м/у собой. Сравнение идет по каждой статье</a:t>
            </a:r>
            <a:r>
              <a:rPr lang="ru-RU" altLang="ru-RU" baseline="0" dirty="0" smtClean="0"/>
              <a:t> бюджета. При необходимости мы можем провести более глубокий анализ до аналитик.  Пользователь на лету может поменять структуру вывода данных, добавить или удалить организацию, провести анализ по разным сценариям. </a:t>
            </a:r>
          </a:p>
          <a:p>
            <a:r>
              <a:rPr lang="ru-RU" altLang="ru-RU" dirty="0" smtClean="0"/>
              <a:t>Можно сравнивать период к периоду.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6ED919-68AE-4019-87A2-4205D88A90AC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/>
              <a:t>Можем проводить факторный анализ данных бюджета.</a:t>
            </a:r>
          </a:p>
          <a:p>
            <a:pPr marL="0" indent="0">
              <a:buNone/>
            </a:pPr>
            <a:r>
              <a:rPr lang="ru-RU" altLang="ru-RU" dirty="0" smtClean="0"/>
              <a:t>Форма сравнительного факторного анализа показывает влияние какого фактора преобладает. </a:t>
            </a:r>
          </a:p>
          <a:p>
            <a:pPr marL="0" indent="0">
              <a:buNone/>
            </a:pPr>
            <a:r>
              <a:rPr lang="ru-RU" altLang="ru-RU" dirty="0" smtClean="0"/>
              <a:t>(1) Надо разбираться, почему возросли затраты на материалы. Напоминаю, что в УХ можно расшифровать</a:t>
            </a:r>
            <a:r>
              <a:rPr lang="ru-RU" altLang="ru-RU" baseline="0" dirty="0" smtClean="0"/>
              <a:t> данные до их источника.</a:t>
            </a:r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3D17C3-A42E-4884-B7AD-5C142ACF22BC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/>
              <a:t>Следующая область анализа будет интересна тем, кто в своей работе активно использует инвестиционные проекты. </a:t>
            </a:r>
          </a:p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DF8B51-0610-4A08-835C-2A21B67DF0CE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5675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fld id="{A34188D4-5272-4D5D-A542-11393FF7E0AF}" type="slidenum">
              <a:rPr lang="ru-RU" altLang="ru-RU" sz="1300" smtClean="0"/>
              <a:pPr eaLnBrk="1" hangingPunct="1">
                <a:lnSpc>
                  <a:spcPct val="100000"/>
                </a:lnSpc>
                <a:spcBef>
                  <a:spcPct val="0"/>
                </a:spcBef>
                <a:defRPr/>
              </a:pPr>
              <a:t>18</a:t>
            </a:fld>
            <a:endParaRPr lang="ru-RU" altLang="ru-RU" sz="13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>
                <a:latin typeface="Arial" charset="0"/>
              </a:rPr>
              <a:t>Мы</a:t>
            </a:r>
            <a:r>
              <a:rPr lang="ru-RU" altLang="ru-RU" baseline="0" dirty="0" smtClean="0">
                <a:latin typeface="Arial" charset="0"/>
              </a:rPr>
              <a:t> располагаем</a:t>
            </a:r>
            <a:r>
              <a:rPr lang="ru-RU" altLang="ru-RU" dirty="0" smtClean="0">
                <a:latin typeface="Arial" charset="0"/>
              </a:rPr>
              <a:t> функционалом, позволяющим автоматизировать жизненный цикл инвестиционного проекта от инвестиционной идеи до завершения проекта. Автоматизирован сквозной процесс управления инвестиционными проектами. </a:t>
            </a:r>
          </a:p>
          <a:p>
            <a:r>
              <a:rPr lang="ru-RU" altLang="ru-RU" dirty="0" smtClean="0">
                <a:latin typeface="Arial" charset="0"/>
              </a:rPr>
              <a:t>(1) На скриншоте  пример вывода информации в аналитическую панель по инвестиционному проекту. 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dirty="0" smtClean="0">
                <a:latin typeface="Arial" charset="0"/>
              </a:rPr>
              <a:t>Выведена </a:t>
            </a:r>
            <a:r>
              <a:rPr lang="ru-RU" altLang="ru-RU" b="1" dirty="0" smtClean="0">
                <a:latin typeface="Arial" charset="0"/>
              </a:rPr>
              <a:t>диаграмма Ганта с декомпозицией</a:t>
            </a:r>
            <a:r>
              <a:rPr lang="ru-RU" altLang="ru-RU" b="1" baseline="0" dirty="0" smtClean="0">
                <a:latin typeface="Arial" charset="0"/>
              </a:rPr>
              <a:t> работ </a:t>
            </a:r>
            <a:r>
              <a:rPr lang="ru-RU" altLang="ru-RU" dirty="0" smtClean="0">
                <a:latin typeface="Arial" charset="0"/>
              </a:rPr>
              <a:t>по проекту.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ru-RU" dirty="0" smtClean="0">
                <a:latin typeface="Arial" charset="0"/>
              </a:rPr>
              <a:t>Данные </a:t>
            </a:r>
            <a:r>
              <a:rPr lang="ru-RU" altLang="ru-RU" b="1" dirty="0" smtClean="0">
                <a:latin typeface="Arial" charset="0"/>
              </a:rPr>
              <a:t>по бюджету </a:t>
            </a:r>
            <a:r>
              <a:rPr lang="ru-RU" altLang="ru-RU" dirty="0" smtClean="0">
                <a:latin typeface="Arial" charset="0"/>
              </a:rPr>
              <a:t>проекта (я</a:t>
            </a:r>
            <a:r>
              <a:rPr lang="ru-RU" altLang="ru-RU" baseline="0" dirty="0" smtClean="0">
                <a:latin typeface="Arial" charset="0"/>
              </a:rPr>
              <a:t> вывел БДДС, можно добавить любой другой бюджет по проекту)</a:t>
            </a:r>
            <a:r>
              <a:rPr lang="ru-RU" altLang="ru-RU" dirty="0" smtClean="0">
                <a:latin typeface="Arial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ru-RU" dirty="0" smtClean="0">
                <a:latin typeface="Arial" charset="0"/>
              </a:rPr>
              <a:t>Рядом</a:t>
            </a:r>
            <a:r>
              <a:rPr lang="ru-RU" altLang="ru-RU" baseline="0" dirty="0" smtClean="0">
                <a:latin typeface="Arial" charset="0"/>
              </a:rPr>
              <a:t> с таблицей её графическое представление и </a:t>
            </a:r>
            <a:r>
              <a:rPr lang="ru-RU" altLang="ru-RU" dirty="0" smtClean="0">
                <a:latin typeface="Arial" charset="0"/>
              </a:rPr>
              <a:t>наиболее</a:t>
            </a:r>
            <a:r>
              <a:rPr lang="ru-RU" altLang="ru-RU" baseline="0" dirty="0" smtClean="0">
                <a:latin typeface="Arial" charset="0"/>
              </a:rPr>
              <a:t> важные </a:t>
            </a:r>
            <a:r>
              <a:rPr lang="ru-RU" altLang="ru-RU" b="1" dirty="0" smtClean="0">
                <a:latin typeface="Arial" charset="0"/>
              </a:rPr>
              <a:t>ключевые показатели </a:t>
            </a:r>
            <a:r>
              <a:rPr lang="ru-RU" altLang="ru-RU" dirty="0" smtClean="0">
                <a:latin typeface="Arial" charset="0"/>
              </a:rPr>
              <a:t>(NPV, IRR </a:t>
            </a:r>
            <a:r>
              <a:rPr lang="en-US" altLang="ru-RU" dirty="0" smtClean="0">
                <a:latin typeface="Arial" charset="0"/>
                <a:cs typeface="Arial" charset="0"/>
              </a:rPr>
              <a:t>(</a:t>
            </a:r>
            <a:r>
              <a:rPr lang="ru-RU" altLang="ru-RU" dirty="0" smtClean="0">
                <a:latin typeface="Arial" charset="0"/>
                <a:cs typeface="Arial" charset="0"/>
              </a:rPr>
              <a:t>внутренняя норма доходности)</a:t>
            </a:r>
            <a:r>
              <a:rPr lang="ru-RU" altLang="ru-RU" dirty="0" smtClean="0">
                <a:latin typeface="Arial" charset="0"/>
              </a:rPr>
              <a:t>, срок окупаемости, индекс прибыльности и др.) </a:t>
            </a:r>
          </a:p>
          <a:p>
            <a:r>
              <a:rPr lang="ru-RU" altLang="ru-RU" dirty="0" smtClean="0"/>
              <a:t>Пользователь, имеет возможность изменять сроки этапов, отрабатывать различные стратегии, менять денежные потоки, изменения сразу отображаются на экране.</a:t>
            </a:r>
            <a:r>
              <a:rPr lang="ru-RU" altLang="ru-RU" baseline="0" dirty="0" smtClean="0"/>
              <a:t>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5675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fld id="{9CB654C5-27FE-4E1E-B8CD-22AC0707558A}" type="slidenum">
              <a:rPr lang="ru-RU" altLang="ru-RU" sz="1300" smtClean="0"/>
              <a:pPr eaLnBrk="1" hangingPunct="1">
                <a:lnSpc>
                  <a:spcPct val="100000"/>
                </a:lnSpc>
                <a:spcBef>
                  <a:spcPct val="0"/>
                </a:spcBef>
                <a:defRPr/>
              </a:pPr>
              <a:t>19</a:t>
            </a:fld>
            <a:endParaRPr lang="ru-RU" altLang="ru-RU" sz="13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>
                <a:latin typeface="Arial" charset="0"/>
                <a:cs typeface="Arial" charset="0"/>
              </a:rPr>
              <a:t>В данном примере я настроил панель на сравнительный анализ проекта по различным сценариям.  В основе моего примера – строительство и ввод в эксплуатацию торгового центра. Инвестиционную отдачу хотим получить в течении двух лет. Хоти</a:t>
            </a:r>
            <a:r>
              <a:rPr lang="ru-RU" altLang="ru-RU" baseline="0" dirty="0" smtClean="0">
                <a:latin typeface="Arial" charset="0"/>
                <a:cs typeface="Arial" charset="0"/>
              </a:rPr>
              <a:t>м оценить два варианта.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aseline="0" dirty="0" smtClean="0">
                <a:latin typeface="Arial" charset="0"/>
                <a:cs typeface="Arial" charset="0"/>
              </a:rPr>
              <a:t>По первому варианту (в левой части) – мы рассчитываем, </a:t>
            </a:r>
            <a:r>
              <a:rPr lang="ru-RU" altLang="ru-RU" dirty="0" smtClean="0">
                <a:latin typeface="Arial" charset="0"/>
                <a:cs typeface="Arial" charset="0"/>
              </a:rPr>
              <a:t>что сможем организовать строительство так, что начнем вводить торговый центр в эксплуатацию корпусами уже с октября 2017г.  То</a:t>
            </a:r>
            <a:r>
              <a:rPr lang="ru-RU" altLang="ru-RU" baseline="0" dirty="0" smtClean="0">
                <a:latin typeface="Arial" charset="0"/>
                <a:cs typeface="Arial" charset="0"/>
              </a:rPr>
              <a:t> есть деньги от аренды площадей начнут поступать когда строительство еще не завершено. Второй вариант (справа) более реалистичен. Мы сначала полностью достраиваем, а потом сдаем арендаторам и возвращаем инвестиции.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aseline="0" dirty="0" smtClean="0">
                <a:latin typeface="Arial" charset="0"/>
                <a:cs typeface="Arial" charset="0"/>
              </a:rPr>
              <a:t>(1) </a:t>
            </a:r>
            <a:r>
              <a:rPr lang="ru-RU" altLang="ru-RU" dirty="0" smtClean="0">
                <a:latin typeface="Arial" charset="0"/>
                <a:cs typeface="Arial" charset="0"/>
              </a:rPr>
              <a:t>Чистый денежный поток у нас одинаковый, но показатели оценки разные. (2) В частности ключевые показатели выше у проекта по оптимистичному сценарию. Учитывая,</a:t>
            </a:r>
            <a:r>
              <a:rPr lang="ru-RU" altLang="ru-RU" baseline="0" dirty="0" smtClean="0">
                <a:latin typeface="Arial" charset="0"/>
                <a:cs typeface="Arial" charset="0"/>
              </a:rPr>
              <a:t> что оба проекта имеют хорошие показатели возврата инвестиций, я бы не стал рисковать. Решение за вами </a:t>
            </a:r>
            <a:r>
              <a:rPr lang="en-US" altLang="ru-RU" baseline="0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</a:t>
            </a:r>
            <a:endParaRPr lang="ru-RU" altLang="ru-RU" dirty="0" smtClean="0">
              <a:latin typeface="Arial" charset="0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>
                <a:latin typeface="Arial" charset="0"/>
                <a:cs typeface="Arial" charset="0"/>
              </a:rPr>
              <a:t>Итого, мы рассмотрели разные области анализа, наша программа располагает мощными и удобными инструментами, какой и должна быть корпоративная финансовая система. Очень надеемся, что она станет вашим</a:t>
            </a:r>
            <a:r>
              <a:rPr lang="ru-RU" altLang="ru-RU" baseline="0" dirty="0" smtClean="0">
                <a:latin typeface="Arial" charset="0"/>
                <a:cs typeface="Arial" charset="0"/>
              </a:rPr>
              <a:t> </a:t>
            </a:r>
            <a:r>
              <a:rPr lang="ru-RU" altLang="ru-RU" dirty="0" smtClean="0">
                <a:latin typeface="Arial" charset="0"/>
                <a:cs typeface="Arial" charset="0"/>
              </a:rPr>
              <a:t>надежным помощником! </a:t>
            </a:r>
          </a:p>
          <a:p>
            <a:pPr eaLnBrk="1" hangingPunct="1"/>
            <a:endParaRPr lang="ru-RU" altLang="ru-R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/>
              <a:t>Для удобства восприятия я разделил презентацию на три части по областям бизнес анализа. Сначала рассмотрим Управление</a:t>
            </a:r>
            <a:r>
              <a:rPr lang="ru-RU" altLang="ru-RU" baseline="0" dirty="0" smtClean="0"/>
              <a:t> по </a:t>
            </a:r>
            <a:r>
              <a:rPr lang="en-US" altLang="ru-RU" baseline="0" dirty="0" smtClean="0"/>
              <a:t>KPI</a:t>
            </a:r>
            <a:r>
              <a:rPr lang="ru-RU" altLang="ru-RU" dirty="0" smtClean="0"/>
              <a:t>.</a:t>
            </a:r>
          </a:p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D9306A-3245-482D-A33C-A63B5A5DFB0B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>
                <a:latin typeface="Arial" charset="0"/>
                <a:cs typeface="Arial" charset="0"/>
              </a:rPr>
              <a:t> </a:t>
            </a:r>
          </a:p>
          <a:p>
            <a:r>
              <a:rPr lang="ru-RU" altLang="ru-RU" dirty="0" smtClean="0">
                <a:latin typeface="Arial" charset="0"/>
                <a:cs typeface="Arial" charset="0"/>
              </a:rPr>
              <a:t> </a:t>
            </a:r>
          </a:p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D442FB-DFE7-47BD-9A7B-73E951A0DB18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/>
              <a:t>Перед Вами стратегическая карта целей. В ней реализована цветовая система информирования о достижении целей. Цвет зависит от состояния индикатора.  </a:t>
            </a:r>
            <a:endParaRPr lang="en-US" altLang="ru-RU" dirty="0" smtClean="0"/>
          </a:p>
          <a:p>
            <a:r>
              <a:rPr lang="ru-RU" altLang="ru-RU" b="0" u="sng" dirty="0" smtClean="0"/>
              <a:t>Флажками</a:t>
            </a:r>
            <a:r>
              <a:rPr lang="ru-RU" altLang="ru-RU" dirty="0" smtClean="0"/>
              <a:t> обозначаются цели, под ними показатели. Показателям может быть назначена </a:t>
            </a:r>
            <a:r>
              <a:rPr lang="ru-RU" altLang="ru-RU" b="0" dirty="0" smtClean="0"/>
              <a:t>иконка, на каждом показателе % выполнения плана</a:t>
            </a:r>
            <a:r>
              <a:rPr lang="ru-RU" altLang="ru-RU" dirty="0" smtClean="0"/>
              <a:t>. </a:t>
            </a:r>
            <a:r>
              <a:rPr lang="ru-RU" altLang="ru-RU" b="0" u="sng" dirty="0" smtClean="0"/>
              <a:t>Цифрами над стрелочками</a:t>
            </a:r>
            <a:r>
              <a:rPr lang="ru-RU" altLang="ru-RU" b="0" dirty="0" smtClean="0"/>
              <a:t> </a:t>
            </a:r>
            <a:r>
              <a:rPr lang="ru-RU" altLang="ru-RU" dirty="0" smtClean="0"/>
              <a:t>выведен вес или значимость показателя в составе вышестоящего показателя. </a:t>
            </a:r>
            <a:endParaRPr lang="en-US" altLang="ru-RU" dirty="0" smtClean="0"/>
          </a:p>
          <a:p>
            <a:pPr marL="228600" indent="-228600">
              <a:buAutoNum type="arabicParenBoth"/>
            </a:pPr>
            <a:r>
              <a:rPr lang="ru-RU" altLang="ru-RU" dirty="0" smtClean="0"/>
              <a:t>В красной зоне «повышение ликвидности дебиторской задолженности», в желтой – «Снижение долговой нагрузки». Рассмотрим наиболее проблемную.</a:t>
            </a:r>
            <a:endParaRPr lang="en-US" altLang="ru-RU" dirty="0" smtClean="0"/>
          </a:p>
          <a:p>
            <a:pPr marL="228600" indent="-228600">
              <a:buAutoNum type="arabicParenBoth"/>
            </a:pPr>
            <a:r>
              <a:rPr lang="ru-RU" altLang="ru-RU" baseline="0" dirty="0" smtClean="0"/>
              <a:t>Посмотрим, </a:t>
            </a:r>
            <a:r>
              <a:rPr lang="ru-RU" altLang="ru-RU" dirty="0" smtClean="0"/>
              <a:t>какие инициативы запланированы для достижения целевого показателя и как они исполняются. Проваливаемся в цель и видим отчет по запланированным инициативам. По каждой инициативе можно посмотреть не только ответственного и процент выполнения, но и план факт по затратам. Инициативы исполняются.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B4A7FC-D32F-450C-BDD5-E6FFA4224AE8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/>
              <a:t>Смотреть показатели информативнее в специальной аналитической панели. </a:t>
            </a:r>
            <a:r>
              <a:rPr lang="ru-RU" altLang="ru-RU" baseline="0" dirty="0" smtClean="0"/>
              <a:t> Она </a:t>
            </a:r>
            <a:r>
              <a:rPr lang="ru-RU" altLang="ru-RU" dirty="0" smtClean="0"/>
              <a:t>очень функциональна, мы старались сделать её простой, чтобы пользователь не</a:t>
            </a:r>
            <a:r>
              <a:rPr lang="ru-RU" altLang="ru-RU" baseline="0" dirty="0" smtClean="0"/>
              <a:t> терялся в данных</a:t>
            </a:r>
            <a:r>
              <a:rPr lang="ru-RU" altLang="ru-RU" dirty="0" smtClean="0"/>
              <a:t>. </a:t>
            </a:r>
          </a:p>
          <a:p>
            <a:pPr marL="228600" indent="-228600">
              <a:buAutoNum type="arabicParenBoth"/>
            </a:pPr>
            <a:r>
              <a:rPr lang="ru-RU" altLang="ru-RU" dirty="0" smtClean="0"/>
              <a:t>Серые прямоугольники с</a:t>
            </a:r>
            <a:r>
              <a:rPr lang="ru-RU" altLang="ru-RU" baseline="0" dirty="0" smtClean="0"/>
              <a:t> цифрами и индикаторами – это виджеты. Под некоторыми из них графическая расшифровка. В нашем примере на панель выведена просроченная дебиторская задолженность с расшифровкой по должникам, </a:t>
            </a:r>
          </a:p>
          <a:p>
            <a:pPr marL="228600" indent="-228600">
              <a:buNone/>
            </a:pPr>
            <a:r>
              <a:rPr lang="ru-RU" altLang="ru-RU" baseline="0" dirty="0" smtClean="0"/>
              <a:t>(2) сумма привлеченных кредитов с расшифровкой по динамике,</a:t>
            </a:r>
          </a:p>
          <a:p>
            <a:pPr marL="228600" indent="-228600">
              <a:buNone/>
            </a:pPr>
            <a:r>
              <a:rPr lang="ru-RU" altLang="ru-RU" baseline="0" dirty="0" smtClean="0"/>
              <a:t>(3) сумма выданных займов и другие вспомогательные показатели. </a:t>
            </a:r>
          </a:p>
          <a:p>
            <a:pPr marL="228600" indent="-228600">
              <a:buNone/>
            </a:pPr>
            <a:r>
              <a:rPr lang="ru-RU" altLang="ru-RU" baseline="0" dirty="0" smtClean="0"/>
              <a:t>Что же показывает виджет? </a:t>
            </a:r>
            <a:r>
              <a:rPr lang="ru-RU" altLang="ru-RU" dirty="0" smtClean="0"/>
              <a:t> </a:t>
            </a:r>
          </a:p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4EF2B5-06E1-4742-B43A-AE5C6B296F43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5675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fld id="{FE4DEE53-5204-439E-8BD0-8A4062B039EA}" type="slidenum">
              <a:rPr lang="ru-RU" altLang="ru-RU" sz="1300" smtClean="0"/>
              <a:pPr eaLnBrk="1" hangingPunct="1">
                <a:lnSpc>
                  <a:spcPct val="100000"/>
                </a:lnSpc>
                <a:spcBef>
                  <a:spcPct val="0"/>
                </a:spcBef>
                <a:defRPr/>
              </a:pPr>
              <a:t>5</a:t>
            </a:fld>
            <a:endParaRPr lang="ru-RU" altLang="ru-RU" sz="13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/>
            <a:r>
              <a:rPr lang="ru-RU" altLang="ru-RU" dirty="0" smtClean="0"/>
              <a:t>Несмотря на малый размер виджет содержит необходимую</a:t>
            </a:r>
            <a:r>
              <a:rPr lang="ru-RU" altLang="ru-RU" baseline="0" dirty="0" smtClean="0"/>
              <a:t> </a:t>
            </a:r>
            <a:r>
              <a:rPr lang="ru-RU" altLang="ru-RU" dirty="0" smtClean="0"/>
              <a:t> для первичной оценки ситуации информацию. Цвет названия </a:t>
            </a:r>
            <a:r>
              <a:rPr lang="ru-RU" altLang="ru-RU" dirty="0" err="1" smtClean="0"/>
              <a:t>виджета</a:t>
            </a:r>
            <a:r>
              <a:rPr lang="ru-RU" altLang="ru-RU" dirty="0" smtClean="0"/>
              <a:t> зависит от состояния показателя.</a:t>
            </a:r>
          </a:p>
          <a:p>
            <a:pPr marL="171450" indent="-171450" eaLnBrk="1" hangingPunct="1"/>
            <a:r>
              <a:rPr lang="ru-RU" altLang="ru-RU" u="sng" dirty="0" smtClean="0"/>
              <a:t>(1) Текущее,</a:t>
            </a:r>
            <a:r>
              <a:rPr lang="ru-RU" altLang="ru-RU" u="sng" baseline="0" dirty="0" smtClean="0"/>
              <a:t> предыдущее</a:t>
            </a:r>
            <a:r>
              <a:rPr lang="ru-RU" altLang="ru-RU" u="sng" dirty="0" smtClean="0"/>
              <a:t> и плановое значение</a:t>
            </a:r>
            <a:r>
              <a:rPr lang="ru-RU" altLang="ru-RU" dirty="0" smtClean="0"/>
              <a:t>. Данные выводятся в абсолютном значении и % отклонении. Мы</a:t>
            </a:r>
            <a:r>
              <a:rPr lang="ru-RU" altLang="ru-RU" baseline="0" dirty="0" smtClean="0"/>
              <a:t> видим, что отклонение от плана негативное 248%. Но относительно предыдущего периода значение улучшилось на 22%. </a:t>
            </a:r>
            <a:r>
              <a:rPr lang="ru-RU" altLang="ru-RU" dirty="0" smtClean="0"/>
              <a:t>Цветовое решение и вид индикаторов четко зафиксированы. Синим</a:t>
            </a:r>
            <a:r>
              <a:rPr lang="ru-RU" altLang="ru-RU" baseline="0" dirty="0" smtClean="0"/>
              <a:t> всегда отображается текущее значение и на </a:t>
            </a:r>
            <a:r>
              <a:rPr lang="ru-RU" altLang="ru-RU" baseline="0" dirty="0" err="1" smtClean="0"/>
              <a:t>виджите</a:t>
            </a:r>
            <a:r>
              <a:rPr lang="ru-RU" altLang="ru-RU" baseline="0" dirty="0" smtClean="0"/>
              <a:t> и на диаграмме динамики, коричневым плановое значение. </a:t>
            </a:r>
            <a:r>
              <a:rPr lang="ru-RU" altLang="ru-RU" dirty="0" smtClean="0"/>
              <a:t>Пользователь быстро привыкает к цветами и легко ориентируется на диаграмме.  </a:t>
            </a:r>
          </a:p>
          <a:p>
            <a:pPr marL="171450" indent="-171450" eaLnBrk="1" hangingPunct="1"/>
            <a:r>
              <a:rPr lang="ru-RU" altLang="ru-RU" u="sng" dirty="0" smtClean="0"/>
              <a:t>(2) Можно расшифровать </a:t>
            </a:r>
            <a:r>
              <a:rPr lang="ru-RU" altLang="ru-RU" dirty="0" smtClean="0"/>
              <a:t>структуре показателя</a:t>
            </a:r>
            <a:r>
              <a:rPr lang="ru-RU" altLang="ru-RU" baseline="0" dirty="0" smtClean="0"/>
              <a:t> по аналитикам</a:t>
            </a:r>
            <a:r>
              <a:rPr lang="ru-RU" altLang="ru-RU" dirty="0" smtClean="0"/>
              <a:t>.</a:t>
            </a:r>
            <a:r>
              <a:rPr lang="ru-RU" altLang="ru-RU" baseline="0" dirty="0" smtClean="0"/>
              <a:t> </a:t>
            </a:r>
            <a:r>
              <a:rPr lang="ru-RU" altLang="ru-RU" dirty="0" smtClean="0"/>
              <a:t>В нашем случае по должникам. Индикаторы интуитивно понятны.  Выведены отклонения от текущего значения для более детального анализа. Аналитика</a:t>
            </a:r>
            <a:r>
              <a:rPr lang="ru-RU" altLang="ru-RU" baseline="0" dirty="0" smtClean="0"/>
              <a:t> отсортирована по убыванию значения показателя.</a:t>
            </a:r>
            <a:endParaRPr lang="ru-RU" altLang="ru-RU" dirty="0" smtClean="0"/>
          </a:p>
          <a:p>
            <a:pPr marL="171450" indent="-171450" eaLnBrk="1" hangingPunct="1"/>
            <a:r>
              <a:rPr lang="ru-RU" altLang="ru-RU" u="sng" dirty="0" smtClean="0"/>
              <a:t>(3) Можно посмотреть динамику</a:t>
            </a:r>
            <a:r>
              <a:rPr lang="ru-RU" altLang="ru-RU" dirty="0" smtClean="0"/>
              <a:t> изменения показателя. Глубина анализа по периодам задается в настройках. Динамика всегда выводится графически.</a:t>
            </a:r>
          </a:p>
          <a:p>
            <a:pPr marL="171450" indent="-171450" eaLnBrk="1" hangingPunct="1"/>
            <a:r>
              <a:rPr lang="ru-RU" altLang="ru-RU" u="sng" dirty="0" smtClean="0"/>
              <a:t>(4) Можно расшифровать показатель до источника</a:t>
            </a:r>
            <a:r>
              <a:rPr lang="ru-RU" altLang="ru-RU" dirty="0" smtClean="0"/>
              <a:t> данных. Открывается форма расшифровки. В нашем случае цифры пришли из разных учетных систем. Нам интереснее посмотреть раскрытие показателя до источника во внешней системе.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5675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fld id="{BC96E5B4-D568-4A55-B7C6-DE17E602070E}" type="slidenum">
              <a:rPr lang="ru-RU" altLang="ru-RU" sz="1300" smtClean="0"/>
              <a:pPr eaLnBrk="1" hangingPunct="1">
                <a:lnSpc>
                  <a:spcPct val="100000"/>
                </a:lnSpc>
                <a:spcBef>
                  <a:spcPct val="0"/>
                </a:spcBef>
                <a:defRPr/>
              </a:pPr>
              <a:t>6</a:t>
            </a:fld>
            <a:endParaRPr lang="ru-RU" altLang="ru-RU" sz="13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/>
              <a:t>Одним из преимуществ нашей системы является то, что мы не храним детальные данные внешних систем, а только синтетические значения. Расшифровку и анализ проводим средствами</a:t>
            </a:r>
            <a:r>
              <a:rPr lang="ru-RU" altLang="ru-RU" baseline="0" dirty="0" smtClean="0"/>
              <a:t> </a:t>
            </a:r>
            <a:r>
              <a:rPr lang="ru-RU" altLang="ru-RU" dirty="0" smtClean="0"/>
              <a:t>внешней системы. 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ru-RU" altLang="ru-RU" dirty="0" smtClean="0"/>
              <a:t>Проваливаемся во внешнюю систему. Вышли на остаток по счету. Но нам интереснее посмотреть обороты, чтобы выйти на документы источники. 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ru-RU" altLang="ru-RU" dirty="0" smtClean="0"/>
              <a:t>Проваливаемся дальше до</a:t>
            </a:r>
            <a:r>
              <a:rPr lang="ru-RU" altLang="ru-RU" baseline="0" dirty="0" smtClean="0"/>
              <a:t> документа</a:t>
            </a:r>
            <a:r>
              <a:rPr lang="ru-RU" altLang="ru-RU" dirty="0" smtClean="0"/>
              <a:t>, создавшего задолженность. 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ru-RU" altLang="ru-RU" dirty="0" smtClean="0"/>
              <a:t>Однако, не всегда такое представление информативно. В нашем случае не достаточно видеть документы. Хотелось бы их проанализировать по сроку задолженности, чего обычная расшифровка делать не умеет. Мы обязательно</a:t>
            </a:r>
            <a:r>
              <a:rPr lang="ru-RU" altLang="ru-RU" baseline="0" dirty="0" smtClean="0"/>
              <a:t> сделаем это, но чуть позже. </a:t>
            </a:r>
            <a:r>
              <a:rPr lang="ru-RU" altLang="ru-RU" dirty="0" smtClean="0"/>
              <a:t> 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/>
              <a:t>А пока вернемся к нашему</a:t>
            </a:r>
            <a:r>
              <a:rPr lang="ru-RU" altLang="ru-RU" baseline="0" dirty="0" smtClean="0"/>
              <a:t> </a:t>
            </a:r>
            <a:r>
              <a:rPr lang="ru-RU" altLang="ru-RU" baseline="0" dirty="0" err="1" smtClean="0"/>
              <a:t>дашборду</a:t>
            </a:r>
            <a:r>
              <a:rPr lang="ru-RU" altLang="ru-RU" baseline="0" dirty="0" smtClean="0"/>
              <a:t> и п</a:t>
            </a:r>
            <a:r>
              <a:rPr lang="ru-RU" altLang="ru-RU" dirty="0" smtClean="0"/>
              <a:t>осмотрим на его возможности более внимательно. </a:t>
            </a:r>
          </a:p>
          <a:p>
            <a:pPr marL="228600" indent="-228600">
              <a:buAutoNum type="arabicParenBoth"/>
            </a:pPr>
            <a:r>
              <a:rPr lang="ru-RU" altLang="ru-RU" b="1" dirty="0" smtClean="0"/>
              <a:t>Расшифровка</a:t>
            </a:r>
            <a:r>
              <a:rPr lang="ru-RU" altLang="ru-RU" dirty="0" smtClean="0"/>
              <a:t> может быть не только в виде разных графиков, но и в виде таблицы. </a:t>
            </a:r>
          </a:p>
          <a:p>
            <a:pPr marL="228600" indent="-228600">
              <a:buAutoNum type="arabicParenBoth"/>
            </a:pPr>
            <a:r>
              <a:rPr lang="ru-RU" altLang="ru-RU" b="1" dirty="0" smtClean="0"/>
              <a:t>В расшифровке </a:t>
            </a:r>
            <a:r>
              <a:rPr lang="ru-RU" altLang="ru-RU" dirty="0" smtClean="0"/>
              <a:t>можно выводить прогноз. Прогноз, в отличие от плана – это</a:t>
            </a:r>
            <a:r>
              <a:rPr lang="ru-RU" altLang="ru-RU" baseline="0" dirty="0" smtClean="0"/>
              <a:t> </a:t>
            </a:r>
            <a:r>
              <a:rPr lang="ru-RU" altLang="ru-RU" dirty="0" smtClean="0"/>
              <a:t>Экстраполяция фактических данных на будущие периоды. Это предположение системы основанное на методе наименьших квадратов. Система</a:t>
            </a:r>
            <a:r>
              <a:rPr lang="ru-RU" altLang="ru-RU" baseline="0" dirty="0" smtClean="0"/>
              <a:t> предполагает, что мы взяли курс на снижение внешнего заимствования. К данным прогноза нужно относится очень осторожно.</a:t>
            </a:r>
            <a:endParaRPr lang="ru-RU" altLang="ru-RU" dirty="0" smtClean="0"/>
          </a:p>
          <a:p>
            <a:pPr marL="228600" indent="-228600">
              <a:buAutoNum type="arabicParenBoth"/>
            </a:pPr>
            <a:r>
              <a:rPr lang="ru-RU" altLang="ru-RU" b="1" dirty="0" smtClean="0">
                <a:sym typeface="Wingdings" pitchFamily="2" charset="2"/>
              </a:rPr>
              <a:t>Возвращаемся к нашей проблемной дебиторской задолженности</a:t>
            </a:r>
            <a:r>
              <a:rPr lang="ru-RU" altLang="ru-RU" dirty="0" smtClean="0">
                <a:sym typeface="Wingdings" pitchFamily="2" charset="2"/>
              </a:rPr>
              <a:t>. Я обещал вам расшифровку по периодам. При настройке показателя есть</a:t>
            </a:r>
            <a:r>
              <a:rPr lang="ru-RU" altLang="ru-RU" baseline="0" dirty="0" smtClean="0">
                <a:sym typeface="Wingdings" pitchFamily="2" charset="2"/>
              </a:rPr>
              <a:t> возможность </a:t>
            </a:r>
            <a:r>
              <a:rPr lang="ru-RU" altLang="ru-RU" dirty="0" smtClean="0">
                <a:sym typeface="Wingdings" pitchFamily="2" charset="2"/>
              </a:rPr>
              <a:t>подключать в расшифровку любое количество специализированных отчетов. Воспользуемся данной возможностью. </a:t>
            </a:r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FD0513-1731-4376-B692-F05B7E65CD30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/>
              <a:t>Перед нами расшифровка специализированного отчета «Анализ дебиторской задолженности». Он выводит задолженность по срокам, а должников по классу платежной дисциплины. </a:t>
            </a:r>
          </a:p>
          <a:p>
            <a:pPr marL="228600" indent="-228600">
              <a:buAutoNum type="arabicParenBoth"/>
            </a:pPr>
            <a:r>
              <a:rPr lang="ru-RU" altLang="ru-RU" dirty="0" smtClean="0"/>
              <a:t>Полупрозрачным зеленым цветом выведен график, показывающий наши ожидания по возврату долга согласно коэффициенту инкассации дебиторской задолженности. Мы видим, что после</a:t>
            </a:r>
            <a:r>
              <a:rPr lang="ru-RU" altLang="ru-RU" baseline="0" dirty="0" smtClean="0"/>
              <a:t> 30 дней вся </a:t>
            </a:r>
            <a:r>
              <a:rPr lang="ru-RU" altLang="ru-RU" dirty="0" smtClean="0"/>
              <a:t>дебиторская задолженность просрочена. График старения дебиторской задолженности справа (задолженность представлена </a:t>
            </a:r>
            <a:r>
              <a:rPr lang="ru-RU" altLang="ru-RU" dirty="0" err="1" smtClean="0"/>
              <a:t>накопительно</a:t>
            </a:r>
            <a:r>
              <a:rPr lang="ru-RU" altLang="ru-RU" dirty="0" smtClean="0"/>
              <a:t>) подтверждает, что долги не возвращают. </a:t>
            </a:r>
          </a:p>
          <a:p>
            <a:pPr marL="228600" indent="-228600">
              <a:buAutoNum type="arabicParenBoth"/>
            </a:pPr>
            <a:r>
              <a:rPr lang="ru-RU" altLang="ru-RU" dirty="0" smtClean="0"/>
              <a:t>Усугубляет ситуацию, что должники имеют низкий класс платежной дисциплины.   </a:t>
            </a:r>
          </a:p>
          <a:p>
            <a:r>
              <a:rPr lang="ru-RU" altLang="ru-RU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BD9948-C3DD-4DC5-9A2A-67D18FD9FF02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5675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fld id="{1AAB1FEA-F451-4814-AED8-624AFFE19A31}" type="slidenum">
              <a:rPr lang="ru-RU" altLang="ru-RU" sz="1300" smtClean="0"/>
              <a:pPr eaLnBrk="1" hangingPunct="1">
                <a:lnSpc>
                  <a:spcPct val="100000"/>
                </a:lnSpc>
                <a:spcBef>
                  <a:spcPct val="0"/>
                </a:spcBef>
                <a:defRPr/>
              </a:pPr>
              <a:t>9</a:t>
            </a:fld>
            <a:endParaRPr lang="ru-RU" altLang="ru-RU" sz="130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dirty="0" smtClean="0">
                <a:latin typeface="Arial" charset="0"/>
                <a:cs typeface="Arial" charset="0"/>
              </a:rPr>
              <a:t>Что же нам делать? </a:t>
            </a:r>
          </a:p>
          <a:p>
            <a:pPr eaLnBrk="1" hangingPunct="1"/>
            <a:r>
              <a:rPr lang="ru-RU" altLang="ru-RU" dirty="0" smtClean="0">
                <a:latin typeface="Arial" charset="0"/>
                <a:cs typeface="Arial" charset="0"/>
              </a:rPr>
              <a:t>(1) Еще более ужесточить кредитную политику по отношению у данной группе покупателей? </a:t>
            </a:r>
          </a:p>
          <a:p>
            <a:pPr eaLnBrk="1" hangingPunct="1"/>
            <a:r>
              <a:rPr lang="ru-RU" altLang="ru-RU" dirty="0" smtClean="0">
                <a:latin typeface="Arial" charset="0"/>
                <a:cs typeface="Arial" charset="0"/>
              </a:rPr>
              <a:t>Или заключить договор с </a:t>
            </a:r>
            <a:r>
              <a:rPr lang="ru-RU" altLang="ru-RU" dirty="0" err="1" smtClean="0">
                <a:latin typeface="Arial" charset="0"/>
                <a:cs typeface="Arial" charset="0"/>
              </a:rPr>
              <a:t>факторинговой</a:t>
            </a:r>
            <a:r>
              <a:rPr lang="ru-RU" altLang="ru-RU" dirty="0" smtClean="0">
                <a:latin typeface="Arial" charset="0"/>
                <a:cs typeface="Arial" charset="0"/>
              </a:rPr>
              <a:t> компанией? Или организовать </a:t>
            </a:r>
            <a:r>
              <a:rPr lang="ru-RU" altLang="ru-RU" dirty="0" err="1" smtClean="0">
                <a:latin typeface="Arial" charset="0"/>
                <a:cs typeface="Arial" charset="0"/>
              </a:rPr>
              <a:t>претензионно-исковую</a:t>
            </a:r>
            <a:r>
              <a:rPr lang="ru-RU" altLang="ru-RU" dirty="0" smtClean="0">
                <a:latin typeface="Arial" charset="0"/>
                <a:cs typeface="Arial" charset="0"/>
              </a:rPr>
              <a:t> работу ? </a:t>
            </a:r>
          </a:p>
          <a:p>
            <a:pPr eaLnBrk="1" hangingPunct="1"/>
            <a:r>
              <a:rPr lang="ru-RU" altLang="ru-RU" dirty="0" smtClean="0">
                <a:latin typeface="Arial" charset="0"/>
                <a:cs typeface="Arial" charset="0"/>
              </a:rPr>
              <a:t>Решение принимать Вам! </a:t>
            </a:r>
            <a:r>
              <a:rPr lang="en-US" altLang="ru-RU" dirty="0" smtClean="0">
                <a:latin typeface="Arial" charset="0"/>
                <a:cs typeface="Arial" charset="0"/>
                <a:sym typeface="Wingdings" pitchFamily="2" charset="2"/>
              </a:rPr>
              <a:t></a:t>
            </a:r>
            <a:r>
              <a:rPr lang="ru-RU" altLang="ru-RU" dirty="0" smtClean="0">
                <a:latin typeface="Arial" charset="0"/>
                <a:cs typeface="Arial" charset="0"/>
              </a:rPr>
              <a:t>  Система располагает перечисленными инструментами. О</a:t>
            </a:r>
            <a:r>
              <a:rPr lang="ru-RU" altLang="ru-RU" baseline="0" dirty="0" smtClean="0">
                <a:latin typeface="Arial" charset="0"/>
                <a:cs typeface="Arial" charset="0"/>
              </a:rPr>
              <a:t> них более подробнее расскажет Данила </a:t>
            </a:r>
            <a:r>
              <a:rPr lang="ru-RU" altLang="ru-RU" baseline="0" dirty="0" err="1" smtClean="0">
                <a:latin typeface="Arial" charset="0"/>
                <a:cs typeface="Arial" charset="0"/>
              </a:rPr>
              <a:t>Спевак</a:t>
            </a:r>
            <a:r>
              <a:rPr lang="ru-RU" altLang="ru-RU" baseline="0" dirty="0" smtClean="0">
                <a:latin typeface="Arial" charset="0"/>
                <a:cs typeface="Arial" charset="0"/>
              </a:rPr>
              <a:t>.</a:t>
            </a:r>
            <a:r>
              <a:rPr lang="ru-RU" altLang="ru-RU" dirty="0" smtClean="0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 userDrawn="1"/>
        </p:nvSpPr>
        <p:spPr bwMode="auto">
          <a:xfrm>
            <a:off x="1747838" y="184150"/>
            <a:ext cx="7237412" cy="800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800" b="1" smtClean="0">
                <a:solidFill>
                  <a:schemeClr val="tx2"/>
                </a:solidFill>
                <a:cs typeface="+mn-cs"/>
              </a:rPr>
              <a:t>Бизнес-форум 1С:</a:t>
            </a:r>
            <a:r>
              <a:rPr lang="en-US" altLang="ru-RU" sz="2800" b="1" smtClean="0">
                <a:solidFill>
                  <a:schemeClr val="tx2"/>
                </a:solidFill>
                <a:cs typeface="+mn-cs"/>
              </a:rPr>
              <a:t>ERP</a:t>
            </a:r>
            <a:r>
              <a:rPr lang="ru-RU" altLang="ru-RU" sz="2800" b="1" smtClean="0">
                <a:solidFill>
                  <a:schemeClr val="tx2"/>
                </a:solidFill>
                <a:cs typeface="+mn-cs"/>
              </a:rPr>
              <a:t>  </a:t>
            </a:r>
            <a:endParaRPr lang="en-US" altLang="ru-RU" sz="2800" b="1" smtClean="0">
              <a:solidFill>
                <a:schemeClr val="tx2"/>
              </a:solidFill>
              <a:cs typeface="+mn-cs"/>
            </a:endParaRP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800" smtClean="0">
                <a:solidFill>
                  <a:schemeClr val="tx2"/>
                </a:solidFill>
                <a:cs typeface="+mn-cs"/>
              </a:rPr>
              <a:t>2</a:t>
            </a:r>
            <a:r>
              <a:rPr lang="en-US" altLang="ru-RU" sz="1800" smtClean="0">
                <a:solidFill>
                  <a:schemeClr val="tx2"/>
                </a:solidFill>
                <a:cs typeface="+mn-cs"/>
              </a:rPr>
              <a:t>3</a:t>
            </a:r>
            <a:r>
              <a:rPr lang="ru-RU" altLang="ru-RU" sz="1800" smtClean="0">
                <a:solidFill>
                  <a:schemeClr val="tx2"/>
                </a:solidFill>
                <a:cs typeface="+mn-cs"/>
              </a:rPr>
              <a:t> октября 2015 года</a:t>
            </a:r>
          </a:p>
        </p:txBody>
      </p:sp>
    </p:spTree>
    <p:extLst>
      <p:ext uri="{BB962C8B-B14F-4D97-AF65-F5344CB8AC3E}">
        <p14:creationId xmlns:p14="http://schemas.microsoft.com/office/powerpoint/2010/main" val="1268106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8AC7B-0D65-45D0-8708-7A1C8F05FC0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67366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5" y="-26988"/>
            <a:ext cx="2232025" cy="65516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-26988"/>
            <a:ext cx="6543675" cy="65516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98631-009B-4EFA-867C-9F041A64D38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10134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50856-5858-4FED-B6B8-2A3767FFDAD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72271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95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0795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F84DC-0225-44E5-91A9-5EB4F931F5C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06353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-23813" y="6524625"/>
            <a:ext cx="3082926" cy="3984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800" smtClean="0">
                <a:cs typeface="+mn-cs"/>
              </a:rPr>
              <a:t>1С: Управление холдингом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938" y="314325"/>
            <a:ext cx="5003800" cy="314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00150"/>
            <a:ext cx="4171950" cy="4992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200150"/>
            <a:ext cx="4171950" cy="2419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9150" y="3771900"/>
            <a:ext cx="4171950" cy="2420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98835-8D31-4E5D-972D-B51CA4740F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522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100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063E6-516A-4F1A-9806-6F5FECC5E6C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2157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8ECC7-A5B5-48DF-84D8-C8517A2E531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1775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42B1B-FE50-4991-A48F-6AC742AF238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98671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63FF4-874A-4D25-9AB4-4C20097B003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1599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89581-A6C7-450C-9138-8106C98C393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95676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CE708-084A-47E3-A1D6-153D32A98FB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03085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B1D7C-A58E-453C-93C3-A331AC6B499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2533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BA808-CA33-4F02-AA0B-7DE01313A12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70664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152400"/>
            <a:ext cx="48244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713" y="1363663"/>
            <a:ext cx="8928100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8172450" cy="252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5B0917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000" b="1">
                <a:solidFill>
                  <a:srgbClr val="D20000"/>
                </a:solidFill>
                <a:cs typeface="+mn-cs"/>
              </a:defRPr>
            </a:lvl1pPr>
          </a:lstStyle>
          <a:p>
            <a:pPr>
              <a:defRPr/>
            </a:pPr>
            <a:fld id="{8FE78BBF-0921-4632-9734-E9163568415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1030" name="Picture 16" descr="Layer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1549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91" r:id="rId1"/>
    <p:sldLayoutId id="2147484879" r:id="rId2"/>
    <p:sldLayoutId id="2147484880" r:id="rId3"/>
    <p:sldLayoutId id="2147484881" r:id="rId4"/>
    <p:sldLayoutId id="2147484882" r:id="rId5"/>
    <p:sldLayoutId id="2147484883" r:id="rId6"/>
    <p:sldLayoutId id="2147484884" r:id="rId7"/>
    <p:sldLayoutId id="2147484885" r:id="rId8"/>
    <p:sldLayoutId id="2147484886" r:id="rId9"/>
    <p:sldLayoutId id="2147484887" r:id="rId10"/>
    <p:sldLayoutId id="2147484888" r:id="rId11"/>
    <p:sldLayoutId id="2147484889" r:id="rId12"/>
    <p:sldLayoutId id="2147484890" r:id="rId13"/>
    <p:sldLayoutId id="214748489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itchFamily="2" charset="2"/>
        <a:buChar char="§"/>
        <a:defRPr sz="2400"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12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17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8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1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8775" y="2565400"/>
            <a:ext cx="8640763" cy="172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ts val="0"/>
              </a:spcBef>
              <a:defRPr/>
            </a:pPr>
            <a:r>
              <a:rPr lang="ru-RU" altLang="ru-RU" sz="3600" b="1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БИЗНЕС-АНАЛИЗ</a:t>
            </a:r>
            <a:endParaRPr lang="ru-RU" sz="1800" dirty="0" smtClean="0"/>
          </a:p>
          <a:p>
            <a:pPr algn="ctr" eaLnBrk="0" hangingPunct="0">
              <a:spcBef>
                <a:spcPts val="0"/>
              </a:spcBef>
              <a:defRPr/>
            </a:pPr>
            <a:r>
              <a:rPr lang="ru-RU" sz="2400" dirty="0" smtClean="0"/>
              <a:t> для казначея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ru-RU" altLang="ru-RU" sz="4400" b="1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b="1" cap="all" dirty="0" smtClean="0">
                <a:latin typeface="+mj-lt"/>
                <a:ea typeface="+mj-ea"/>
                <a:cs typeface="+mj-cs"/>
              </a:rPr>
              <a:t>в «1С:Управление холдингом»</a:t>
            </a:r>
            <a:endParaRPr lang="ru-RU" altLang="en-US" b="1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9144000" y="0"/>
            <a:ext cx="1981200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altLang="ru-RU" sz="1200" b="1">
                <a:solidFill>
                  <a:srgbClr val="000000"/>
                </a:solidFill>
              </a:rPr>
              <a:t>Рекомендации по чтению презентации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altLang="ru-RU" sz="1200">
                <a:solidFill>
                  <a:srgbClr val="000000"/>
                </a:solidFill>
              </a:rPr>
              <a:t>Презентация содержит заметки к слайдам с подробными комментариями. Мы рекомендуем распечатать их, затем запустить показ слайдов (</a:t>
            </a:r>
            <a:r>
              <a:rPr lang="en-US" altLang="ru-RU" sz="1200">
                <a:solidFill>
                  <a:srgbClr val="000000"/>
                </a:solidFill>
              </a:rPr>
              <a:t>F5</a:t>
            </a:r>
            <a:r>
              <a:rPr lang="ru-RU" altLang="ru-RU" sz="1200">
                <a:solidFill>
                  <a:srgbClr val="000000"/>
                </a:solidFill>
              </a:rPr>
              <a:t>) и смотреть слайды, параллельно читая комментарии.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altLang="ru-RU" sz="1200">
                <a:solidFill>
                  <a:srgbClr val="000000"/>
                </a:solidFill>
              </a:rPr>
              <a:t>В комментариях цифрами в скобках (2) отмечено, когда нужно запускать следующую анимацию (кнопкой мыши или пробелом).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altLang="ru-RU" sz="1200">
                <a:solidFill>
                  <a:srgbClr val="000000"/>
                </a:solidFill>
              </a:rPr>
              <a:t>Печать заметок в </a:t>
            </a:r>
            <a:r>
              <a:rPr lang="en-US" altLang="ru-RU" sz="1200">
                <a:solidFill>
                  <a:srgbClr val="000000"/>
                </a:solidFill>
              </a:rPr>
              <a:t>MS Office 2003: </a:t>
            </a:r>
            <a:r>
              <a:rPr lang="ru-RU" altLang="ru-RU" sz="1200">
                <a:solidFill>
                  <a:srgbClr val="000000"/>
                </a:solidFill>
              </a:rPr>
              <a:t>Файл-Печать, в поле «Печатать» выбрать «Заметки».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altLang="ru-RU" sz="1200">
                <a:solidFill>
                  <a:srgbClr val="000000"/>
                </a:solidFill>
              </a:rPr>
              <a:t>Печать заметок в </a:t>
            </a:r>
            <a:r>
              <a:rPr lang="en-US" altLang="ru-RU" sz="1200">
                <a:solidFill>
                  <a:srgbClr val="000000"/>
                </a:solidFill>
              </a:rPr>
              <a:t>MS Office 20</a:t>
            </a:r>
            <a:r>
              <a:rPr lang="ru-RU" altLang="ru-RU" sz="1200">
                <a:solidFill>
                  <a:srgbClr val="000000"/>
                </a:solidFill>
              </a:rPr>
              <a:t>10: Файл-Печать, вместо «Слайды размером на всю страницу» выбрать «Страницы заметок».</a:t>
            </a:r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5148263" y="5457825"/>
            <a:ext cx="27130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800"/>
              <a:t>Леонид Попов</a:t>
            </a:r>
          </a:p>
          <a:p>
            <a:pPr eaLnBrk="1" hangingPunct="1"/>
            <a:r>
              <a:rPr lang="ru-RU" altLang="ru-RU" sz="1800"/>
              <a:t>бизнес–аналитик, «1С»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104BC4-D43B-46C2-BC30-397FAA8D0F1F}" type="slidenum">
              <a:rPr lang="ru-RU" altLang="ru-RU" smtClean="0"/>
              <a:pPr>
                <a:defRPr/>
              </a:pPr>
              <a:t>1</a:t>
            </a:fld>
            <a:endParaRPr lang="ru-RU" alt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5"/>
    </mc:Choice>
    <mc:Fallback xmlns="">
      <p:transition spd="slow" advTm="137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88" y="1192213"/>
            <a:ext cx="8720137" cy="5291137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851275" y="2411413"/>
            <a:ext cx="4105275" cy="399573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3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985125" y="2411413"/>
            <a:ext cx="792163" cy="399573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3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23850" y="2411413"/>
            <a:ext cx="3492500" cy="399573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3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37D396-33AF-4C39-A5C2-17C02DA5549E}" type="slidenum">
              <a:rPr lang="ru-RU" altLang="ru-RU" smtClean="0"/>
              <a:pPr>
                <a:defRPr/>
              </a:pPr>
              <a:t>10</a:t>
            </a:fld>
            <a:endParaRPr lang="ru-RU" altLang="ru-RU" dirty="0"/>
          </a:p>
        </p:txBody>
      </p:sp>
      <p:sp>
        <p:nvSpPr>
          <p:cNvPr id="15" name="Выноска 2 (с границей) 14"/>
          <p:cNvSpPr/>
          <p:nvPr/>
        </p:nvSpPr>
        <p:spPr>
          <a:xfrm>
            <a:off x="1979613" y="1357313"/>
            <a:ext cx="936625" cy="360362"/>
          </a:xfrm>
          <a:prstGeom prst="accentCallout2">
            <a:avLst>
              <a:gd name="adj1" fmla="val 43802"/>
              <a:gd name="adj2" fmla="val 104453"/>
              <a:gd name="adj3" fmla="val 43803"/>
              <a:gd name="adj4" fmla="val 114208"/>
              <a:gd name="adj5" fmla="val 180564"/>
              <a:gd name="adj6" fmla="val 117136"/>
            </a:avLst>
          </a:prstGeom>
          <a:solidFill>
            <a:srgbClr val="F9F7DF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Состояние / Динамика</a:t>
            </a:r>
          </a:p>
        </p:txBody>
      </p:sp>
      <p:sp>
        <p:nvSpPr>
          <p:cNvPr id="14344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BSC</a:t>
            </a:r>
            <a:r>
              <a:rPr lang="ru-RU" altLang="ru-RU" smtClean="0"/>
              <a:t>. «Счетные карты»</a:t>
            </a:r>
          </a:p>
        </p:txBody>
      </p:sp>
      <p:sp>
        <p:nvSpPr>
          <p:cNvPr id="22" name="Выноска 2 (с границей) 21"/>
          <p:cNvSpPr/>
          <p:nvPr/>
        </p:nvSpPr>
        <p:spPr>
          <a:xfrm>
            <a:off x="5867400" y="1390650"/>
            <a:ext cx="1008063" cy="360363"/>
          </a:xfrm>
          <a:prstGeom prst="accentCallout2">
            <a:avLst>
              <a:gd name="adj1" fmla="val 64967"/>
              <a:gd name="adj2" fmla="val -5075"/>
              <a:gd name="adj3" fmla="val 64967"/>
              <a:gd name="adj4" fmla="val -13345"/>
              <a:gd name="adj5" fmla="val 172627"/>
              <a:gd name="adj6" fmla="val -27863"/>
            </a:avLst>
          </a:prstGeom>
          <a:solidFill>
            <a:srgbClr val="F9F7DF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err="1">
                <a:solidFill>
                  <a:schemeClr val="tx1"/>
                </a:solidFill>
              </a:rPr>
              <a:t>Различныеотклонения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23" name="Выноска 2 (с границей) 22"/>
          <p:cNvSpPr/>
          <p:nvPr/>
        </p:nvSpPr>
        <p:spPr>
          <a:xfrm>
            <a:off x="7361238" y="1371600"/>
            <a:ext cx="1079500" cy="360363"/>
          </a:xfrm>
          <a:prstGeom prst="accentCallout2">
            <a:avLst>
              <a:gd name="adj1" fmla="val 70258"/>
              <a:gd name="adj2" fmla="val 103581"/>
              <a:gd name="adj3" fmla="val 70257"/>
              <a:gd name="adj4" fmla="val 112507"/>
              <a:gd name="adj5" fmla="val 175273"/>
              <a:gd name="adj6" fmla="val 107628"/>
            </a:avLst>
          </a:prstGeom>
          <a:solidFill>
            <a:srgbClr val="F9F7DF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Выполнение плана</a:t>
            </a:r>
          </a:p>
        </p:txBody>
      </p:sp>
      <p:cxnSp>
        <p:nvCxnSpPr>
          <p:cNvPr id="10" name="Прямая соединительная линия 9"/>
          <p:cNvCxnSpPr>
            <a:cxnSpLocks noChangeShapeType="1"/>
          </p:cNvCxnSpPr>
          <p:nvPr/>
        </p:nvCxnSpPr>
        <p:spPr bwMode="auto">
          <a:xfrm>
            <a:off x="2278063" y="2012950"/>
            <a:ext cx="790575" cy="0"/>
          </a:xfrm>
          <a:prstGeom prst="line">
            <a:avLst/>
          </a:prstGeom>
          <a:noFill/>
          <a:ln w="12700" algn="ctr">
            <a:solidFill>
              <a:srgbClr val="F6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Прямая соединительная линия 23"/>
          <p:cNvCxnSpPr>
            <a:cxnSpLocks noChangeShapeType="1"/>
          </p:cNvCxnSpPr>
          <p:nvPr/>
        </p:nvCxnSpPr>
        <p:spPr bwMode="auto">
          <a:xfrm>
            <a:off x="3851275" y="2016125"/>
            <a:ext cx="3960813" cy="0"/>
          </a:xfrm>
          <a:prstGeom prst="line">
            <a:avLst/>
          </a:prstGeom>
          <a:noFill/>
          <a:ln w="12700" algn="ctr">
            <a:solidFill>
              <a:srgbClr val="F6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7985125" y="2006600"/>
            <a:ext cx="539750" cy="0"/>
          </a:xfrm>
          <a:prstGeom prst="line">
            <a:avLst/>
          </a:prstGeom>
          <a:noFill/>
          <a:ln w="12700" algn="ctr">
            <a:solidFill>
              <a:srgbClr val="F6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Выноска 2 (с границей) 26"/>
          <p:cNvSpPr/>
          <p:nvPr/>
        </p:nvSpPr>
        <p:spPr>
          <a:xfrm>
            <a:off x="369888" y="6569075"/>
            <a:ext cx="1079500" cy="217488"/>
          </a:xfrm>
          <a:prstGeom prst="accentCallout2">
            <a:avLst>
              <a:gd name="adj1" fmla="val 43802"/>
              <a:gd name="adj2" fmla="val -4118"/>
              <a:gd name="adj3" fmla="val 43802"/>
              <a:gd name="adj4" fmla="val -23558"/>
              <a:gd name="adj5" fmla="val -1366256"/>
              <a:gd name="adj6" fmla="val -26104"/>
            </a:avLst>
          </a:prstGeom>
          <a:solidFill>
            <a:srgbClr val="F9F7DF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Финансовые</a:t>
            </a:r>
          </a:p>
        </p:txBody>
      </p:sp>
      <p:cxnSp>
        <p:nvCxnSpPr>
          <p:cNvPr id="30" name="Прямая соединительная линия 29"/>
          <p:cNvCxnSpPr>
            <a:cxnSpLocks noChangeShapeType="1"/>
          </p:cNvCxnSpPr>
          <p:nvPr/>
        </p:nvCxnSpPr>
        <p:spPr bwMode="auto">
          <a:xfrm>
            <a:off x="88900" y="3621088"/>
            <a:ext cx="1736725" cy="0"/>
          </a:xfrm>
          <a:prstGeom prst="line">
            <a:avLst/>
          </a:prstGeom>
          <a:noFill/>
          <a:ln w="3175" algn="ctr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Прямая соединительная линия 31"/>
          <p:cNvCxnSpPr>
            <a:cxnSpLocks noChangeShapeType="1"/>
          </p:cNvCxnSpPr>
          <p:nvPr/>
        </p:nvCxnSpPr>
        <p:spPr bwMode="auto">
          <a:xfrm>
            <a:off x="98425" y="4537075"/>
            <a:ext cx="1665288" cy="0"/>
          </a:xfrm>
          <a:prstGeom prst="line">
            <a:avLst/>
          </a:prstGeom>
          <a:noFill/>
          <a:ln w="3175" algn="ctr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Выноска 2 (с границей) 34"/>
          <p:cNvSpPr/>
          <p:nvPr/>
        </p:nvSpPr>
        <p:spPr>
          <a:xfrm>
            <a:off x="2519363" y="6564313"/>
            <a:ext cx="1260475" cy="215900"/>
          </a:xfrm>
          <a:prstGeom prst="accentCallout2">
            <a:avLst>
              <a:gd name="adj1" fmla="val 43802"/>
              <a:gd name="adj2" fmla="val -4118"/>
              <a:gd name="adj3" fmla="val 43802"/>
              <a:gd name="adj4" fmla="val -23558"/>
              <a:gd name="adj5" fmla="val -1745492"/>
              <a:gd name="adj6" fmla="val -23080"/>
            </a:avLst>
          </a:prstGeom>
          <a:solidFill>
            <a:srgbClr val="F9F7DF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Не финансовые</a:t>
            </a:r>
          </a:p>
        </p:txBody>
      </p:sp>
      <p:cxnSp>
        <p:nvCxnSpPr>
          <p:cNvPr id="36" name="Прямая соединительная линия 35"/>
          <p:cNvCxnSpPr>
            <a:cxnSpLocks noChangeShapeType="1"/>
          </p:cNvCxnSpPr>
          <p:nvPr/>
        </p:nvCxnSpPr>
        <p:spPr bwMode="auto">
          <a:xfrm>
            <a:off x="611188" y="2800350"/>
            <a:ext cx="1617662" cy="0"/>
          </a:xfrm>
          <a:prstGeom prst="line">
            <a:avLst/>
          </a:prstGeom>
          <a:noFill/>
          <a:ln w="9525" algn="ctr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Прямая соединительная линия 36"/>
          <p:cNvCxnSpPr>
            <a:cxnSpLocks noChangeShapeType="1"/>
          </p:cNvCxnSpPr>
          <p:nvPr/>
        </p:nvCxnSpPr>
        <p:spPr bwMode="auto">
          <a:xfrm>
            <a:off x="611188" y="5770563"/>
            <a:ext cx="1612900" cy="0"/>
          </a:xfrm>
          <a:prstGeom prst="line">
            <a:avLst/>
          </a:prstGeom>
          <a:noFill/>
          <a:ln w="9525" algn="ctr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spd="slow" advTm="227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 animBg="1"/>
      <p:bldP spid="15" grpId="0" animBg="1"/>
      <p:bldP spid="22" grpId="0" animBg="1"/>
      <p:bldP spid="23" grpId="0" animBg="1"/>
      <p:bldP spid="27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5875" y="1149350"/>
            <a:ext cx="6030241" cy="9848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/>
              <a:t>Расписание </a:t>
            </a:r>
            <a:r>
              <a:rPr lang="ru-RU" sz="1600" dirty="0"/>
              <a:t>отправки ответственным </a:t>
            </a:r>
          </a:p>
          <a:p>
            <a:pPr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/>
              <a:t>Состав показателей: только изменившиеся, по состоянию</a:t>
            </a:r>
            <a:endParaRPr lang="ru-RU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Дополнительные </a:t>
            </a:r>
            <a:r>
              <a:rPr lang="ru-RU" sz="1600" dirty="0" smtClean="0"/>
              <a:t>аналитические отчеты</a:t>
            </a:r>
            <a:endParaRPr lang="ru-RU" sz="1600" dirty="0"/>
          </a:p>
        </p:txBody>
      </p:sp>
      <p:pic>
        <p:nvPicPr>
          <p:cNvPr id="15363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916113"/>
            <a:ext cx="2011363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250" y="2852738"/>
            <a:ext cx="5897563" cy="3773487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5365" name="Заголовок 1"/>
          <p:cNvSpPr>
            <a:spLocks noGrp="1"/>
          </p:cNvSpPr>
          <p:nvPr>
            <p:ph type="title"/>
          </p:nvPr>
        </p:nvSpPr>
        <p:spPr>
          <a:xfrm>
            <a:off x="1727200" y="115888"/>
            <a:ext cx="6911975" cy="1081087"/>
          </a:xfrm>
        </p:spPr>
        <p:txBody>
          <a:bodyPr/>
          <a:lstStyle/>
          <a:p>
            <a:r>
              <a:rPr lang="en-US" altLang="ru-RU" dirty="0" smtClean="0"/>
              <a:t>KPI. </a:t>
            </a:r>
            <a:r>
              <a:rPr lang="ru-RU" altLang="ru-RU" dirty="0" smtClean="0"/>
              <a:t>Адресное информирование ответственных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8172450" y="6597650"/>
            <a:ext cx="766763" cy="260350"/>
          </a:xfrm>
        </p:spPr>
        <p:txBody>
          <a:bodyPr/>
          <a:lstStyle/>
          <a:p>
            <a:pPr>
              <a:defRPr/>
            </a:pPr>
            <a:fld id="{F877281A-B944-456D-8FA2-2F6194C370DC}" type="slidenum">
              <a:rPr lang="ru-RU" altLang="ru-RU" smtClean="0"/>
              <a:pPr>
                <a:defRPr/>
              </a:pPr>
              <a:t>11</a:t>
            </a:fld>
            <a:endParaRPr lang="ru-RU" altLang="ru-RU" dirty="0"/>
          </a:p>
        </p:txBody>
      </p:sp>
      <p:pic>
        <p:nvPicPr>
          <p:cNvPr id="15367" name="Picture 3" descr="C:\Users\Popov_L\AppData\Local\Microsoft\Windows\Temporary Internet Files\Content.IE5\X0O1OQFJ\at-1019990_960_720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4221163"/>
            <a:ext cx="1989138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88"/>
    </mc:Choice>
    <mc:Fallback xmlns="">
      <p:transition spd="slow" advTm="4558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727200" y="115888"/>
            <a:ext cx="6911975" cy="1081087"/>
          </a:xfrm>
        </p:spPr>
        <p:txBody>
          <a:bodyPr/>
          <a:lstStyle/>
          <a:p>
            <a:r>
              <a:rPr lang="ru-RU" altLang="ru-RU" smtClean="0"/>
              <a:t>Далее – анализ финансовой отчетности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45FD46-299F-4E0B-AA84-D67F2C09E5D7}" type="slidenum">
              <a:rPr lang="ru-RU" altLang="ru-RU" smtClean="0"/>
              <a:pPr>
                <a:defRPr/>
              </a:pPr>
              <a:t>12</a:t>
            </a:fld>
            <a:endParaRPr lang="ru-RU" alt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827584" y="1196752"/>
          <a:ext cx="7272808" cy="5104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Овал 14"/>
          <p:cNvSpPr>
            <a:spLocks noChangeArrowheads="1"/>
          </p:cNvSpPr>
          <p:nvPr/>
        </p:nvSpPr>
        <p:spPr bwMode="auto">
          <a:xfrm>
            <a:off x="5643563" y="4662488"/>
            <a:ext cx="1620837" cy="1620837"/>
          </a:xfrm>
          <a:prstGeom prst="ellipse">
            <a:avLst/>
          </a:prstGeom>
          <a:solidFill>
            <a:srgbClr val="F9E383">
              <a:alpha val="0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39"/>
    </mc:Choice>
    <mc:Fallback xmlns="">
      <p:transition spd="slow" advTm="61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43" y="1052736"/>
            <a:ext cx="6086481" cy="5342490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727200" y="115888"/>
            <a:ext cx="6911975" cy="1081087"/>
          </a:xfrm>
        </p:spPr>
        <p:txBody>
          <a:bodyPr/>
          <a:lstStyle/>
          <a:p>
            <a:r>
              <a:rPr lang="ru-RU" altLang="ru-RU" dirty="0" smtClean="0"/>
              <a:t>Анализ ФХД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E577A-0DA1-48DB-B755-12F8999AB0F1}" type="slidenum">
              <a:rPr lang="ru-RU" altLang="ru-RU" smtClean="0"/>
              <a:pPr>
                <a:defRPr/>
              </a:pPr>
              <a:t>13</a:t>
            </a:fld>
            <a:endParaRPr lang="ru-RU" altLang="ru-RU" dirty="0"/>
          </a:p>
        </p:txBody>
      </p:sp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6713572" y="1038027"/>
            <a:ext cx="2363080" cy="42165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 eaLnBrk="1" hangingPunct="1"/>
            <a:r>
              <a:rPr lang="ru-RU" altLang="ru-RU" sz="1200" b="1" u="sng" dirty="0" smtClean="0">
                <a:solidFill>
                  <a:srgbClr val="FF0000"/>
                </a:solidFill>
              </a:rPr>
              <a:t>Возможности</a:t>
            </a:r>
          </a:p>
          <a:p>
            <a:pPr marL="0" indent="0" eaLnBrk="1" hangingPunct="1"/>
            <a:endParaRPr lang="en-US" altLang="ru-RU" sz="1200" dirty="0" smtClean="0"/>
          </a:p>
          <a:p>
            <a:pPr marL="0" indent="0" eaLnBrk="1" hangingPunct="1"/>
            <a:r>
              <a:rPr lang="en-US" altLang="ru-RU" sz="1200" dirty="0" smtClean="0"/>
              <a:t>(1)</a:t>
            </a:r>
            <a:endParaRPr lang="ru-RU" altLang="ru-RU" sz="1200" dirty="0" smtClean="0"/>
          </a:p>
          <a:p>
            <a:pPr marL="171450" indent="-171450" eaLnBrk="1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altLang="ru-RU" sz="1100" dirty="0" smtClean="0"/>
              <a:t>Таблицы (экземпляры отчетов) похожи на </a:t>
            </a:r>
            <a:r>
              <a:rPr lang="ru-RU" altLang="ru-RU" sz="1100" dirty="0" err="1" smtClean="0"/>
              <a:t>Эксель</a:t>
            </a:r>
            <a:endParaRPr lang="ru-RU" altLang="ru-RU" sz="1100" dirty="0" smtClean="0"/>
          </a:p>
          <a:p>
            <a:pPr marL="171450" indent="-171450" eaLnBrk="1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altLang="ru-RU" sz="1100" dirty="0" smtClean="0"/>
              <a:t>Сбор данных из внешних систем</a:t>
            </a:r>
          </a:p>
          <a:p>
            <a:pPr marL="171450" indent="-171450" eaLnBrk="1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altLang="ru-RU" sz="1100" dirty="0" smtClean="0"/>
              <a:t>Консолидация данных</a:t>
            </a:r>
          </a:p>
          <a:p>
            <a:pPr marL="171450" indent="-171450" eaLnBrk="1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altLang="ru-RU" sz="1100" dirty="0"/>
              <a:t>Формулы любой сложности</a:t>
            </a:r>
          </a:p>
          <a:p>
            <a:pPr marL="171450" indent="-171450" eaLnBrk="1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altLang="ru-RU" sz="1100" dirty="0" smtClean="0"/>
              <a:t>Расшифровка </a:t>
            </a:r>
            <a:r>
              <a:rPr lang="ru-RU" altLang="ru-RU" sz="1100" dirty="0"/>
              <a:t>до источника</a:t>
            </a:r>
          </a:p>
          <a:p>
            <a:pPr marL="171450" indent="-171450" eaLnBrk="1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altLang="ru-RU" sz="1100" dirty="0" smtClean="0"/>
              <a:t>Вид и оформление форм настраивается под         корпоративные стандарты!</a:t>
            </a:r>
          </a:p>
          <a:p>
            <a:pPr marL="171450" indent="-171450" eaLnBrk="1" hangingPunct="1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altLang="ru-RU" sz="1100" dirty="0" smtClean="0"/>
          </a:p>
          <a:p>
            <a:pPr marL="0" indent="0" eaLnBrk="1" hangingPunct="1">
              <a:spcBef>
                <a:spcPts val="300"/>
              </a:spcBef>
            </a:pPr>
            <a:r>
              <a:rPr lang="en-US" altLang="ru-RU" sz="1100" dirty="0" smtClean="0"/>
              <a:t>(2)</a:t>
            </a:r>
          </a:p>
          <a:p>
            <a:pPr marL="171450" indent="-171450" eaLnBrk="1" hangingPunct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altLang="ru-RU" sz="1100" dirty="0" smtClean="0"/>
              <a:t>В поставке УХ более 40 аналитических коэффициентов</a:t>
            </a:r>
          </a:p>
          <a:p>
            <a:pPr marL="171450" indent="-171450" eaLnBrk="1" hangingPunct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altLang="ru-RU" sz="1100" dirty="0" smtClean="0"/>
              <a:t>Содержат трактовку и  рекомендации!</a:t>
            </a:r>
            <a:endParaRPr lang="ru-RU" altLang="ru-RU" sz="11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25528"/>
            <a:ext cx="5724000" cy="5626347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88" y="1612476"/>
            <a:ext cx="5724000" cy="5001474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80"/>
          <a:stretch/>
        </p:blipFill>
        <p:spPr>
          <a:xfrm>
            <a:off x="467544" y="4077072"/>
            <a:ext cx="8057143" cy="1493515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47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537"/>
    </mc:Choice>
    <mc:Fallback xmlns="">
      <p:transition spd="slow" advTm="865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825" y="1700213"/>
            <a:ext cx="8423275" cy="2054225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1727200" y="115888"/>
            <a:ext cx="6911975" cy="1081087"/>
          </a:xfrm>
        </p:spPr>
        <p:txBody>
          <a:bodyPr/>
          <a:lstStyle/>
          <a:p>
            <a:r>
              <a:rPr lang="ru-RU" altLang="ru-RU" smtClean="0"/>
              <a:t>Сравнительный анализ бюджетов. Сводная таблица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350" y="4418013"/>
            <a:ext cx="2592388" cy="1725612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2039" y="4418013"/>
            <a:ext cx="2592387" cy="1708150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8438" name="TextBox 29"/>
          <p:cNvSpPr txBox="1">
            <a:spLocks noChangeArrowheads="1"/>
          </p:cNvSpPr>
          <p:nvPr/>
        </p:nvSpPr>
        <p:spPr bwMode="auto">
          <a:xfrm>
            <a:off x="3733800" y="1196975"/>
            <a:ext cx="11953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/>
              <a:t>План / факт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5B80DE-303B-4836-A6F5-3210B412E227}" type="slidenum">
              <a:rPr lang="ru-RU" altLang="ru-RU" smtClean="0"/>
              <a:pPr>
                <a:defRPr/>
              </a:pPr>
              <a:t>14</a:t>
            </a:fld>
            <a:endParaRPr lang="ru-RU" altLang="ru-RU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032000" y="3860800"/>
            <a:ext cx="5421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/>
              <a:t>Графическое представление данных сводной таблицы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972" y="4418062"/>
            <a:ext cx="2160000" cy="1710000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3272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203575" y="3649663"/>
            <a:ext cx="18954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/>
              <a:t>Период к периоду</a:t>
            </a:r>
          </a:p>
        </p:txBody>
      </p:sp>
      <p:sp>
        <p:nvSpPr>
          <p:cNvPr id="20483" name="TextBox 20"/>
          <p:cNvSpPr txBox="1">
            <a:spLocks noChangeArrowheads="1"/>
          </p:cNvSpPr>
          <p:nvPr/>
        </p:nvSpPr>
        <p:spPr bwMode="auto">
          <a:xfrm>
            <a:off x="3443288" y="1049338"/>
            <a:ext cx="14176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/>
              <a:t>Бенчмаркинг</a:t>
            </a:r>
          </a:p>
        </p:txBody>
      </p:sp>
      <p:sp>
        <p:nvSpPr>
          <p:cNvPr id="19460" name="Заголовок 1"/>
          <p:cNvSpPr>
            <a:spLocks noGrp="1"/>
          </p:cNvSpPr>
          <p:nvPr>
            <p:ph type="title"/>
          </p:nvPr>
        </p:nvSpPr>
        <p:spPr>
          <a:xfrm>
            <a:off x="1727200" y="115888"/>
            <a:ext cx="6911975" cy="1081087"/>
          </a:xfrm>
        </p:spPr>
        <p:txBody>
          <a:bodyPr/>
          <a:lstStyle/>
          <a:p>
            <a:r>
              <a:rPr lang="ru-RU" altLang="ru-RU" smtClean="0"/>
              <a:t>Сравнительный анализ бюджетов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EFF9D9-E34E-4641-A090-171B5C66F8CD}" type="slidenum">
              <a:rPr lang="ru-RU" altLang="ru-RU" smtClean="0"/>
              <a:pPr>
                <a:defRPr/>
              </a:pPr>
              <a:t>15</a:t>
            </a:fld>
            <a:endParaRPr lang="ru-RU" alt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3" y="4040188"/>
            <a:ext cx="8486775" cy="2484437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3" y="1412875"/>
            <a:ext cx="8486775" cy="2127250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24364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813" y="3311525"/>
            <a:ext cx="5903912" cy="3286125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7411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1244600"/>
            <a:ext cx="3932238" cy="1722438"/>
          </a:xfrm>
          <a:prstGeom prst="rect">
            <a:avLst/>
          </a:prstGeom>
          <a:noFill/>
          <a:ln>
            <a:noFill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  <a:extLst/>
        </p:spPr>
      </p:pic>
      <p:pic>
        <p:nvPicPr>
          <p:cNvPr id="17412" name="Рисунок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1244600"/>
            <a:ext cx="4103687" cy="1712913"/>
          </a:xfrm>
          <a:prstGeom prst="rect">
            <a:avLst/>
          </a:prstGeom>
          <a:noFill/>
          <a:ln>
            <a:noFill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  <a:extLst/>
        </p:spPr>
      </p:pic>
      <p:sp>
        <p:nvSpPr>
          <p:cNvPr id="15" name="Прямоугольник 14"/>
          <p:cNvSpPr/>
          <p:nvPr/>
        </p:nvSpPr>
        <p:spPr>
          <a:xfrm>
            <a:off x="1717675" y="2346325"/>
            <a:ext cx="973138" cy="1793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084888" y="2346325"/>
            <a:ext cx="971550" cy="1793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2195513" y="2997200"/>
            <a:ext cx="288925" cy="231775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6570663" y="2997200"/>
            <a:ext cx="287337" cy="231775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9" name="TextBox 22"/>
          <p:cNvSpPr txBox="1">
            <a:spLocks noChangeArrowheads="1"/>
          </p:cNvSpPr>
          <p:nvPr/>
        </p:nvSpPr>
        <p:spPr bwMode="auto">
          <a:xfrm>
            <a:off x="512763" y="1212850"/>
            <a:ext cx="5667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 b="1" u="sng">
                <a:solidFill>
                  <a:schemeClr val="bg1"/>
                </a:solidFill>
              </a:rPr>
              <a:t>ПЛАН</a:t>
            </a:r>
            <a:endParaRPr lang="ru-RU" altLang="ru-RU" b="1" u="sng">
              <a:solidFill>
                <a:schemeClr val="bg1"/>
              </a:solidFill>
            </a:endParaRPr>
          </a:p>
        </p:txBody>
      </p:sp>
      <p:sp>
        <p:nvSpPr>
          <p:cNvPr id="20490" name="TextBox 23"/>
          <p:cNvSpPr txBox="1">
            <a:spLocks noChangeArrowheads="1"/>
          </p:cNvSpPr>
          <p:nvPr/>
        </p:nvSpPr>
        <p:spPr bwMode="auto">
          <a:xfrm>
            <a:off x="4687888" y="1196975"/>
            <a:ext cx="5445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 b="1" u="sng">
                <a:solidFill>
                  <a:schemeClr val="bg1"/>
                </a:solidFill>
              </a:rPr>
              <a:t>ФАКТ</a:t>
            </a:r>
            <a:endParaRPr lang="ru-RU" altLang="ru-RU" b="1" u="sng">
              <a:solidFill>
                <a:schemeClr val="bg1"/>
              </a:solidFill>
            </a:endParaRPr>
          </a:p>
        </p:txBody>
      </p:sp>
      <p:pic>
        <p:nvPicPr>
          <p:cNvPr id="17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7985">
            <a:off x="1817688" y="5548313"/>
            <a:ext cx="3227387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Выноска-облако 17"/>
          <p:cNvSpPr/>
          <p:nvPr/>
        </p:nvSpPr>
        <p:spPr>
          <a:xfrm>
            <a:off x="6300788" y="4365625"/>
            <a:ext cx="2447925" cy="1008063"/>
          </a:xfrm>
          <a:prstGeom prst="cloudCallout">
            <a:avLst>
              <a:gd name="adj1" fmla="val 67376"/>
              <a:gd name="adj2" fmla="val 110483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Почему возросли затраты на материалы?</a:t>
            </a:r>
          </a:p>
        </p:txBody>
      </p:sp>
      <p:sp>
        <p:nvSpPr>
          <p:cNvPr id="20493" name="Заголовок 1"/>
          <p:cNvSpPr>
            <a:spLocks noGrp="1"/>
          </p:cNvSpPr>
          <p:nvPr>
            <p:ph type="title"/>
          </p:nvPr>
        </p:nvSpPr>
        <p:spPr>
          <a:xfrm>
            <a:off x="1727200" y="115888"/>
            <a:ext cx="6911975" cy="1081087"/>
          </a:xfrm>
        </p:spPr>
        <p:txBody>
          <a:bodyPr/>
          <a:lstStyle/>
          <a:p>
            <a:r>
              <a:rPr lang="ru-RU" altLang="ru-RU" smtClean="0"/>
              <a:t>Факторный анализ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0FB8E1-94DB-4AE0-8C05-A8852D35A286}" type="slidenum">
              <a:rPr lang="ru-RU" altLang="ru-RU" smtClean="0"/>
              <a:pPr>
                <a:defRPr/>
              </a:pPr>
              <a:t>16</a:t>
            </a:fld>
            <a:endParaRPr lang="ru-RU" altLang="ru-RU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46"/>
    </mc:Choice>
    <mc:Fallback xmlns="">
      <p:transition spd="slow" advTm="208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727200" y="115888"/>
            <a:ext cx="6911975" cy="1081087"/>
          </a:xfrm>
        </p:spPr>
        <p:txBody>
          <a:bodyPr/>
          <a:lstStyle/>
          <a:p>
            <a:r>
              <a:rPr lang="ru-RU" altLang="ru-RU" smtClean="0"/>
              <a:t>Далее – анализ проектов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44B8F2-DDC9-4B6D-AECE-5669DFE12EBB}" type="slidenum">
              <a:rPr lang="ru-RU" altLang="ru-RU" smtClean="0"/>
              <a:pPr>
                <a:defRPr/>
              </a:pPr>
              <a:t>17</a:t>
            </a:fld>
            <a:endParaRPr lang="ru-RU" alt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915227337"/>
              </p:ext>
            </p:extLst>
          </p:nvPr>
        </p:nvGraphicFramePr>
        <p:xfrm>
          <a:off x="827584" y="1196752"/>
          <a:ext cx="7272808" cy="5104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Овал 5"/>
          <p:cNvSpPr>
            <a:spLocks noChangeArrowheads="1"/>
          </p:cNvSpPr>
          <p:nvPr/>
        </p:nvSpPr>
        <p:spPr bwMode="auto">
          <a:xfrm>
            <a:off x="1657350" y="4667250"/>
            <a:ext cx="1620838" cy="1620838"/>
          </a:xfrm>
          <a:prstGeom prst="ellipse">
            <a:avLst/>
          </a:prstGeom>
          <a:solidFill>
            <a:srgbClr val="F9E383">
              <a:alpha val="0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99"/>
    </mc:Choice>
    <mc:Fallback xmlns="">
      <p:transition spd="slow" advTm="8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5111750" y="188913"/>
            <a:ext cx="3467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ru-RU" sz="1800"/>
          </a:p>
        </p:txBody>
      </p:sp>
      <p:sp>
        <p:nvSpPr>
          <p:cNvPr id="23555" name="Заголовок 3"/>
          <p:cNvSpPr>
            <a:spLocks noGrp="1"/>
          </p:cNvSpPr>
          <p:nvPr>
            <p:ph type="title"/>
          </p:nvPr>
        </p:nvSpPr>
        <p:spPr>
          <a:xfrm>
            <a:off x="1692275" y="152400"/>
            <a:ext cx="6696075" cy="1081088"/>
          </a:xfrm>
        </p:spPr>
        <p:txBody>
          <a:bodyPr/>
          <a:lstStyle/>
          <a:p>
            <a:r>
              <a:rPr lang="ru-RU" altLang="ru-RU" smtClean="0"/>
              <a:t>Анализ инвестиционных проектов</a:t>
            </a:r>
          </a:p>
        </p:txBody>
      </p:sp>
      <p:sp>
        <p:nvSpPr>
          <p:cNvPr id="6149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E5789D9-C8CC-4376-895D-09528523EA05}" type="slidenum">
              <a:rPr lang="ru-RU" altLang="ru-RU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18</a:t>
            </a:fld>
            <a:endParaRPr lang="ru-RU" altLang="ru-RU" sz="10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3" y="1476375"/>
            <a:ext cx="8639175" cy="4689475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ransition advTm="5532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416121"/>
            <a:ext cx="8640000" cy="4381523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4578" name="Text Box 6"/>
          <p:cNvSpPr txBox="1">
            <a:spLocks noChangeArrowheads="1"/>
          </p:cNvSpPr>
          <p:nvPr/>
        </p:nvSpPr>
        <p:spPr bwMode="auto">
          <a:xfrm>
            <a:off x="5111750" y="188913"/>
            <a:ext cx="3467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ru-RU" sz="1800"/>
          </a:p>
        </p:txBody>
      </p:sp>
      <p:sp>
        <p:nvSpPr>
          <p:cNvPr id="24579" name="Заголовок 3"/>
          <p:cNvSpPr>
            <a:spLocks noGrp="1"/>
          </p:cNvSpPr>
          <p:nvPr>
            <p:ph type="title"/>
          </p:nvPr>
        </p:nvSpPr>
        <p:spPr>
          <a:xfrm>
            <a:off x="1692275" y="152400"/>
            <a:ext cx="6696075" cy="1081088"/>
          </a:xfrm>
        </p:spPr>
        <p:txBody>
          <a:bodyPr/>
          <a:lstStyle/>
          <a:p>
            <a:r>
              <a:rPr lang="ru-RU" altLang="ru-RU" smtClean="0"/>
              <a:t>Оценка инвестиционных альтернатив</a:t>
            </a:r>
          </a:p>
        </p:txBody>
      </p:sp>
      <p:sp>
        <p:nvSpPr>
          <p:cNvPr id="6149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62068AC-26AB-4773-9D9C-641D36A3F76B}" type="slidenum">
              <a:rPr lang="ru-RU" altLang="ru-RU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19</a:t>
            </a:fld>
            <a:endParaRPr lang="ru-RU" altLang="ru-RU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582" name="Левая фигурная скобка 7"/>
          <p:cNvSpPr>
            <a:spLocks/>
          </p:cNvSpPr>
          <p:nvPr/>
        </p:nvSpPr>
        <p:spPr bwMode="auto">
          <a:xfrm rot="16200000">
            <a:off x="2297113" y="4019550"/>
            <a:ext cx="193675" cy="4213225"/>
          </a:xfrm>
          <a:prstGeom prst="leftBrace">
            <a:avLst>
              <a:gd name="adj1" fmla="val 32228"/>
              <a:gd name="adj2" fmla="val 49477"/>
            </a:avLst>
          </a:prstGeom>
          <a:solidFill>
            <a:srgbClr val="F9E383">
              <a:alpha val="0"/>
            </a:srgbClr>
          </a:solidFill>
          <a:ln w="1270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sp>
        <p:nvSpPr>
          <p:cNvPr id="24583" name="Левая фигурная скобка 11"/>
          <p:cNvSpPr>
            <a:spLocks/>
          </p:cNvSpPr>
          <p:nvPr/>
        </p:nvSpPr>
        <p:spPr bwMode="auto">
          <a:xfrm rot="16200000">
            <a:off x="6641770" y="4020344"/>
            <a:ext cx="193675" cy="4211637"/>
          </a:xfrm>
          <a:prstGeom prst="leftBrace">
            <a:avLst>
              <a:gd name="adj1" fmla="val 32216"/>
              <a:gd name="adj2" fmla="val 49477"/>
            </a:avLst>
          </a:prstGeom>
          <a:solidFill>
            <a:srgbClr val="F9E383">
              <a:alpha val="0"/>
            </a:srgbClr>
          </a:solidFill>
          <a:ln w="1270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26632" name="TextBox 8"/>
          <p:cNvSpPr txBox="1">
            <a:spLocks noChangeArrowheads="1"/>
          </p:cNvSpPr>
          <p:nvPr/>
        </p:nvSpPr>
        <p:spPr bwMode="auto">
          <a:xfrm>
            <a:off x="655116" y="6190631"/>
            <a:ext cx="35067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Ввод в эксплуатацию с середины 2017г.</a:t>
            </a:r>
          </a:p>
        </p:txBody>
      </p:sp>
      <p:sp>
        <p:nvSpPr>
          <p:cNvPr id="26633" name="TextBox 14"/>
          <p:cNvSpPr txBox="1">
            <a:spLocks noChangeArrowheads="1"/>
          </p:cNvSpPr>
          <p:nvPr/>
        </p:nvSpPr>
        <p:spPr bwMode="auto">
          <a:xfrm>
            <a:off x="5004048" y="6190631"/>
            <a:ext cx="3251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Ввод в эксплуатацию с начала 2018г.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527300" y="1898650"/>
            <a:ext cx="4175125" cy="757238"/>
          </a:xfrm>
          <a:prstGeom prst="rect">
            <a:avLst/>
          </a:prstGeom>
          <a:solidFill>
            <a:srgbClr val="F9E383">
              <a:alpha val="0"/>
            </a:srgbClr>
          </a:solidFill>
          <a:ln w="190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sp>
        <p:nvSpPr>
          <p:cNvPr id="5" name="Стрелка вверх 4"/>
          <p:cNvSpPr>
            <a:spLocks noChangeArrowheads="1"/>
          </p:cNvSpPr>
          <p:nvPr/>
        </p:nvSpPr>
        <p:spPr bwMode="auto">
          <a:xfrm>
            <a:off x="4140200" y="2932564"/>
            <a:ext cx="287338" cy="2159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9E383">
              <a:alpha val="50195"/>
            </a:srgbClr>
          </a:solidFill>
          <a:ln w="28575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sp>
        <p:nvSpPr>
          <p:cNvPr id="13" name="Стрелка вверх 12"/>
          <p:cNvSpPr>
            <a:spLocks noChangeArrowheads="1"/>
          </p:cNvSpPr>
          <p:nvPr/>
        </p:nvSpPr>
        <p:spPr bwMode="auto">
          <a:xfrm>
            <a:off x="2052414" y="2932564"/>
            <a:ext cx="287338" cy="2159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9E383">
              <a:alpha val="50195"/>
            </a:srgbClr>
          </a:solidFill>
          <a:ln w="28575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sp>
        <p:nvSpPr>
          <p:cNvPr id="14" name="Стрелка вверх 13"/>
          <p:cNvSpPr>
            <a:spLocks noChangeArrowheads="1"/>
          </p:cNvSpPr>
          <p:nvPr/>
        </p:nvSpPr>
        <p:spPr bwMode="auto">
          <a:xfrm>
            <a:off x="2052414" y="2243455"/>
            <a:ext cx="287338" cy="2159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9E383">
              <a:alpha val="50195"/>
            </a:srgbClr>
          </a:solidFill>
          <a:ln w="28575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cxnSp>
        <p:nvCxnSpPr>
          <p:cNvPr id="24590" name="Прямая со стрелкой 6"/>
          <p:cNvCxnSpPr>
            <a:cxnSpLocks noChangeShapeType="1"/>
          </p:cNvCxnSpPr>
          <p:nvPr/>
        </p:nvCxnSpPr>
        <p:spPr bwMode="auto">
          <a:xfrm>
            <a:off x="6092384" y="4581948"/>
            <a:ext cx="215900" cy="207963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1" name="Прямая со стрелкой 8"/>
          <p:cNvCxnSpPr>
            <a:cxnSpLocks noChangeShapeType="1"/>
          </p:cNvCxnSpPr>
          <p:nvPr/>
        </p:nvCxnSpPr>
        <p:spPr bwMode="auto">
          <a:xfrm>
            <a:off x="1547664" y="4570082"/>
            <a:ext cx="215900" cy="208800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Прямая соединительная линия 7"/>
          <p:cNvCxnSpPr/>
          <p:nvPr/>
        </p:nvCxnSpPr>
        <p:spPr bwMode="auto">
          <a:xfrm flipH="1">
            <a:off x="4572000" y="1701628"/>
            <a:ext cx="42862" cy="4320000"/>
          </a:xfrm>
          <a:prstGeom prst="line">
            <a:avLst/>
          </a:prstGeom>
          <a:solidFill>
            <a:srgbClr val="F9E383">
              <a:alpha val="50000"/>
            </a:srgbClr>
          </a:solidFill>
          <a:ln w="12700" cap="flat" cmpd="sng" algn="ctr">
            <a:solidFill>
              <a:srgbClr val="CC33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</p:cSld>
  <p:clrMapOvr>
    <a:masterClrMapping/>
  </p:clrMapOvr>
  <p:transition advTm="772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727200" y="115888"/>
            <a:ext cx="6911975" cy="1081087"/>
          </a:xfrm>
        </p:spPr>
        <p:txBody>
          <a:bodyPr/>
          <a:lstStyle/>
          <a:p>
            <a:r>
              <a:rPr lang="ru-RU" altLang="ru-RU" smtClean="0"/>
              <a:t>Структура презентации по областям анализа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ECB867-C4C8-4A3F-9161-7D94D94C8707}" type="slidenum">
              <a:rPr lang="ru-RU" altLang="ru-RU" smtClean="0"/>
              <a:pPr>
                <a:defRPr/>
              </a:pPr>
              <a:t>2</a:t>
            </a:fld>
            <a:endParaRPr lang="ru-RU" alt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827584" y="1196752"/>
          <a:ext cx="7272808" cy="5104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Овал 14"/>
          <p:cNvSpPr>
            <a:spLocks noChangeArrowheads="1"/>
          </p:cNvSpPr>
          <p:nvPr/>
        </p:nvSpPr>
        <p:spPr bwMode="auto">
          <a:xfrm>
            <a:off x="3654425" y="1216025"/>
            <a:ext cx="1620838" cy="1619250"/>
          </a:xfrm>
          <a:prstGeom prst="ellipse">
            <a:avLst/>
          </a:prstGeom>
          <a:solidFill>
            <a:srgbClr val="F9E383">
              <a:alpha val="0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97"/>
    </mc:Choice>
    <mc:Fallback xmlns="">
      <p:transition spd="slow" advTm="90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89161-A6E1-47FA-A77B-A6F45D6653BC}" type="slidenum">
              <a:rPr lang="ru-RU" altLang="ru-RU" smtClean="0"/>
              <a:pPr>
                <a:defRPr/>
              </a:pPr>
              <a:t>20</a:t>
            </a:fld>
            <a:endParaRPr lang="ru-RU" altLang="ru-RU" dirty="0"/>
          </a:p>
        </p:txBody>
      </p:sp>
      <p:sp>
        <p:nvSpPr>
          <p:cNvPr id="25604" name="Прямоугольник 5"/>
          <p:cNvSpPr>
            <a:spLocks noChangeArrowheads="1"/>
          </p:cNvSpPr>
          <p:nvPr/>
        </p:nvSpPr>
        <p:spPr bwMode="auto">
          <a:xfrm>
            <a:off x="791369" y="1844824"/>
            <a:ext cx="7561263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600"/>
              </a:spcAft>
              <a:buSzPct val="75000"/>
            </a:pPr>
            <a:r>
              <a:rPr lang="ru-RU" altLang="ru-RU" b="1" dirty="0">
                <a:solidFill>
                  <a:srgbClr val="C00000"/>
                </a:solidFill>
              </a:rPr>
              <a:t>Вопросы на </a:t>
            </a:r>
            <a:r>
              <a:rPr lang="en-US" altLang="ru-RU" b="1" dirty="0">
                <a:solidFill>
                  <a:srgbClr val="C00000"/>
                </a:solidFill>
              </a:rPr>
              <a:t>cpm@1c.ru</a:t>
            </a:r>
            <a:endParaRPr lang="ru-RU" altLang="ru-RU" b="1" dirty="0">
              <a:solidFill>
                <a:srgbClr val="C00000"/>
              </a:solidFill>
            </a:endParaRPr>
          </a:p>
          <a:p>
            <a:pPr algn="ctr" eaLnBrk="1" hangingPunct="1">
              <a:spcBef>
                <a:spcPts val="1200"/>
              </a:spcBef>
              <a:spcAft>
                <a:spcPts val="600"/>
              </a:spcAft>
              <a:buSzPct val="75000"/>
            </a:pPr>
            <a:r>
              <a:rPr lang="ru-RU" altLang="ru-RU" b="1" dirty="0">
                <a:solidFill>
                  <a:srgbClr val="C00000"/>
                </a:solidFill>
              </a:rPr>
              <a:t>СПАСИБО ЗА ВНИМАНИЕ</a:t>
            </a:r>
            <a:endParaRPr lang="en-US" altLang="ru-RU" dirty="0">
              <a:solidFill>
                <a:srgbClr val="C00000"/>
              </a:solidFill>
            </a:endParaRPr>
          </a:p>
        </p:txBody>
      </p:sp>
      <p:pic>
        <p:nvPicPr>
          <p:cNvPr id="2560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717032"/>
            <a:ext cx="30480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7"/>
    </mc:Choice>
    <mc:Fallback xmlns="">
      <p:transition spd="slow" advTm="79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0" y="1397000"/>
            <a:ext cx="9144000" cy="4064000"/>
            <a:chOff x="0" y="1397000"/>
            <a:chExt cx="9144000" cy="4064000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397000"/>
              <a:ext cx="9144000" cy="4064000"/>
            </a:xfrm>
            <a:prstGeom prst="rect">
              <a:avLst/>
            </a:prstGeom>
            <a:effectLst>
              <a:outerShdw blurRad="254000" dist="50800" dir="5400000" algn="ctr" rotWithShape="0">
                <a:srgbClr val="000000">
                  <a:alpha val="43137"/>
                </a:srgbClr>
              </a:outerShdw>
            </a:effec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162" y="3760787"/>
              <a:ext cx="972000" cy="431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727200" y="115888"/>
            <a:ext cx="6911975" cy="1081087"/>
          </a:xfrm>
        </p:spPr>
        <p:txBody>
          <a:bodyPr/>
          <a:lstStyle/>
          <a:p>
            <a:r>
              <a:rPr lang="en-US" altLang="ru-RU" dirty="0" smtClean="0"/>
              <a:t>BSC</a:t>
            </a:r>
            <a:r>
              <a:rPr lang="ru-RU" altLang="ru-RU" dirty="0" smtClean="0"/>
              <a:t>: стратегическая карта целей, </a:t>
            </a:r>
            <a:r>
              <a:rPr lang="en-US" altLang="ru-RU" dirty="0" smtClean="0"/>
              <a:t>KPI</a:t>
            </a:r>
            <a:r>
              <a:rPr lang="ru-RU" altLang="ru-RU" dirty="0" smtClean="0"/>
              <a:t>, инициативы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75453A-7D8C-44E8-A1FF-11AC307C1143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  <p:sp>
        <p:nvSpPr>
          <p:cNvPr id="22" name="Трапеция 21"/>
          <p:cNvSpPr/>
          <p:nvPr/>
        </p:nvSpPr>
        <p:spPr bwMode="auto">
          <a:xfrm>
            <a:off x="1697038" y="2457450"/>
            <a:ext cx="3306762" cy="1962150"/>
          </a:xfrm>
          <a:prstGeom prst="trapezoid">
            <a:avLst/>
          </a:prstGeom>
          <a:solidFill>
            <a:srgbClr val="F9E383">
              <a:alpha val="10000"/>
            </a:srgbClr>
          </a:solidFill>
          <a:ln w="31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ru-RU"/>
          </a:p>
        </p:txBody>
      </p:sp>
      <p:sp>
        <p:nvSpPr>
          <p:cNvPr id="24" name="Трапеция 23"/>
          <p:cNvSpPr/>
          <p:nvPr/>
        </p:nvSpPr>
        <p:spPr bwMode="auto">
          <a:xfrm>
            <a:off x="4356100" y="2447925"/>
            <a:ext cx="3024188" cy="2925763"/>
          </a:xfrm>
          <a:prstGeom prst="trapezoid">
            <a:avLst/>
          </a:prstGeom>
          <a:solidFill>
            <a:srgbClr val="F9E383">
              <a:alpha val="10000"/>
            </a:srgbClr>
          </a:solidFill>
          <a:ln w="31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ru-RU"/>
          </a:p>
        </p:txBody>
      </p:sp>
      <p:sp>
        <p:nvSpPr>
          <p:cNvPr id="7181" name="TextBox 4"/>
          <p:cNvSpPr txBox="1">
            <a:spLocks noChangeArrowheads="1"/>
          </p:cNvSpPr>
          <p:nvPr/>
        </p:nvSpPr>
        <p:spPr bwMode="auto">
          <a:xfrm>
            <a:off x="312738" y="5549900"/>
            <a:ext cx="7254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00" u="sng"/>
              <a:t>Легенда</a:t>
            </a:r>
            <a:endParaRPr lang="ru-RU" altLang="ru-RU" sz="1100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430463" y="5919788"/>
            <a:ext cx="619125" cy="215900"/>
          </a:xfrm>
          <a:prstGeom prst="rect">
            <a:avLst/>
          </a:prstGeom>
          <a:solidFill>
            <a:srgbClr val="FFFF00">
              <a:alpha val="50000"/>
            </a:srgbClr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627063" y="5919788"/>
            <a:ext cx="619125" cy="2159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359275" y="5919788"/>
            <a:ext cx="619125" cy="21590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ru-RU" sz="1000" dirty="0"/>
          </a:p>
        </p:txBody>
      </p:sp>
      <p:sp>
        <p:nvSpPr>
          <p:cNvPr id="7185" name="TextBox 20"/>
          <p:cNvSpPr txBox="1">
            <a:spLocks noChangeArrowheads="1"/>
          </p:cNvSpPr>
          <p:nvPr/>
        </p:nvSpPr>
        <p:spPr bwMode="auto">
          <a:xfrm>
            <a:off x="323850" y="6178550"/>
            <a:ext cx="16589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00"/>
              <a:t>Нормальное значение</a:t>
            </a:r>
          </a:p>
        </p:txBody>
      </p:sp>
      <p:sp>
        <p:nvSpPr>
          <p:cNvPr id="7186" name="TextBox 22"/>
          <p:cNvSpPr txBox="1">
            <a:spLocks noChangeArrowheads="1"/>
          </p:cNvSpPr>
          <p:nvPr/>
        </p:nvSpPr>
        <p:spPr bwMode="auto">
          <a:xfrm>
            <a:off x="1982788" y="6178550"/>
            <a:ext cx="17716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00"/>
              <a:t>Допустимое отклонение</a:t>
            </a:r>
          </a:p>
        </p:txBody>
      </p:sp>
      <p:sp>
        <p:nvSpPr>
          <p:cNvPr id="7187" name="TextBox 25"/>
          <p:cNvSpPr txBox="1">
            <a:spLocks noChangeArrowheads="1"/>
          </p:cNvSpPr>
          <p:nvPr/>
        </p:nvSpPr>
        <p:spPr bwMode="auto">
          <a:xfrm>
            <a:off x="3783013" y="6178550"/>
            <a:ext cx="18049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00"/>
              <a:t>Критическое отклонение</a:t>
            </a:r>
          </a:p>
        </p:txBody>
      </p:sp>
      <p:pic>
        <p:nvPicPr>
          <p:cNvPr id="7188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5846763"/>
            <a:ext cx="3524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9" name="TextBox 27"/>
          <p:cNvSpPr txBox="1">
            <a:spLocks noChangeArrowheads="1"/>
          </p:cNvSpPr>
          <p:nvPr/>
        </p:nvSpPr>
        <p:spPr bwMode="auto">
          <a:xfrm>
            <a:off x="6084888" y="6178550"/>
            <a:ext cx="5222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00"/>
              <a:t>Цель</a:t>
            </a:r>
          </a:p>
        </p:txBody>
      </p:sp>
      <p:pic>
        <p:nvPicPr>
          <p:cNvPr id="7190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875338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1" name="TextBox 28"/>
          <p:cNvSpPr txBox="1">
            <a:spLocks noChangeArrowheads="1"/>
          </p:cNvSpPr>
          <p:nvPr/>
        </p:nvSpPr>
        <p:spPr bwMode="auto">
          <a:xfrm>
            <a:off x="7451725" y="6178550"/>
            <a:ext cx="9461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00"/>
              <a:t>Показатель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98" y="2404806"/>
            <a:ext cx="4695238" cy="2714286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676525" y="2600771"/>
            <a:ext cx="1403350" cy="677863"/>
          </a:xfrm>
          <a:prstGeom prst="rect">
            <a:avLst/>
          </a:prstGeom>
          <a:solidFill>
            <a:srgbClr val="F9E383">
              <a:alpha val="0"/>
            </a:srgbClr>
          </a:solidFill>
          <a:ln w="28575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9340">
            <a:off x="2867025" y="3062288"/>
            <a:ext cx="2873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2689225" y="4332288"/>
            <a:ext cx="1390650" cy="674687"/>
          </a:xfrm>
          <a:prstGeom prst="rect">
            <a:avLst/>
          </a:prstGeom>
          <a:solidFill>
            <a:srgbClr val="F9E383">
              <a:alpha val="0"/>
            </a:srgbClr>
          </a:solidFill>
          <a:ln w="28575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4164013" y="4332288"/>
            <a:ext cx="1493837" cy="674687"/>
          </a:xfrm>
          <a:prstGeom prst="rect">
            <a:avLst/>
          </a:prstGeom>
          <a:solidFill>
            <a:srgbClr val="F9E383">
              <a:alpha val="0"/>
            </a:srgbClr>
          </a:solidFill>
          <a:ln w="28575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3429000"/>
            <a:ext cx="9144000" cy="1954212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12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426"/>
    </mc:Choice>
    <mc:Fallback xmlns="">
      <p:transition spd="slow" advTm="964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7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13" y="1196975"/>
            <a:ext cx="8639175" cy="5307013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1692275" y="152400"/>
            <a:ext cx="6911975" cy="1081088"/>
          </a:xfrm>
        </p:spPr>
        <p:txBody>
          <a:bodyPr/>
          <a:lstStyle/>
          <a:p>
            <a:r>
              <a:rPr lang="ru-RU" altLang="ru-RU" smtClean="0"/>
              <a:t>Дашборд. Наглядное представление показателей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9CA08B-5027-4CA3-A77B-F63F456D80C9}" type="slidenum">
              <a:rPr lang="ru-RU" altLang="ru-RU" smtClean="0"/>
              <a:pPr>
                <a:defRPr/>
              </a:pPr>
              <a:t>4</a:t>
            </a:fld>
            <a:endParaRPr lang="ru-RU" alt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4268788" y="4005263"/>
            <a:ext cx="0" cy="2160587"/>
          </a:xfrm>
          <a:prstGeom prst="line">
            <a:avLst/>
          </a:prstGeom>
          <a:solidFill>
            <a:srgbClr val="F9E383">
              <a:alpha val="50000"/>
            </a:srgbClr>
          </a:solidFill>
          <a:ln w="3175" cap="flat" cmpd="sng" algn="ctr">
            <a:solidFill>
              <a:schemeClr val="bg2">
                <a:lumMod val="50000"/>
              </a:schemeClr>
            </a:solidFill>
            <a:prstDash val="dashDot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23" name="Прямая со стрелкой 22"/>
          <p:cNvCxnSpPr>
            <a:cxnSpLocks noChangeShapeType="1"/>
          </p:cNvCxnSpPr>
          <p:nvPr/>
        </p:nvCxnSpPr>
        <p:spPr bwMode="auto">
          <a:xfrm rot="5400000">
            <a:off x="1785938" y="1500188"/>
            <a:ext cx="214312" cy="214312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arrow" w="med" len="med"/>
          </a:ln>
        </p:spPr>
      </p:cxnSp>
      <p:sp>
        <p:nvSpPr>
          <p:cNvPr id="25" name="TextBox 24"/>
          <p:cNvSpPr txBox="1"/>
          <p:nvPr/>
        </p:nvSpPr>
        <p:spPr>
          <a:xfrm>
            <a:off x="1663700" y="1235075"/>
            <a:ext cx="968375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это виджет</a:t>
            </a:r>
          </a:p>
        </p:txBody>
      </p:sp>
      <p:cxnSp>
        <p:nvCxnSpPr>
          <p:cNvPr id="26" name="Прямая со стрелкой 25"/>
          <p:cNvCxnSpPr>
            <a:cxnSpLocks noChangeShapeType="1"/>
          </p:cNvCxnSpPr>
          <p:nvPr/>
        </p:nvCxnSpPr>
        <p:spPr bwMode="auto">
          <a:xfrm rot="16200000" flipV="1">
            <a:off x="2071688" y="4071938"/>
            <a:ext cx="214312" cy="214312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arrow" w="med" len="med"/>
          </a:ln>
        </p:spPr>
      </p:cxnSp>
      <p:sp>
        <p:nvSpPr>
          <p:cNvPr id="27" name="TextBox 26"/>
          <p:cNvSpPr txBox="1"/>
          <p:nvPr/>
        </p:nvSpPr>
        <p:spPr>
          <a:xfrm>
            <a:off x="1643063" y="4286250"/>
            <a:ext cx="14906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это расшифровка</a:t>
            </a:r>
          </a:p>
          <a:p>
            <a:pPr algn="ctr">
              <a:defRPr/>
            </a:pP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виджета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98133" y="1744980"/>
            <a:ext cx="2807419" cy="850404"/>
          </a:xfrm>
          <a:prstGeom prst="rect">
            <a:avLst/>
          </a:prstGeom>
          <a:solidFill>
            <a:srgbClr val="F9E383">
              <a:alpha val="0"/>
            </a:srgbClr>
          </a:solidFill>
          <a:ln w="190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168290" y="2650604"/>
            <a:ext cx="2807419" cy="850404"/>
          </a:xfrm>
          <a:prstGeom prst="rect">
            <a:avLst/>
          </a:prstGeom>
          <a:solidFill>
            <a:srgbClr val="F9E383">
              <a:alpha val="0"/>
            </a:srgbClr>
          </a:solidFill>
          <a:ln w="190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6013053" y="1744980"/>
            <a:ext cx="2807419" cy="850404"/>
          </a:xfrm>
          <a:prstGeom prst="rect">
            <a:avLst/>
          </a:prstGeom>
          <a:solidFill>
            <a:srgbClr val="F9E383">
              <a:alpha val="0"/>
            </a:srgbClr>
          </a:solidFill>
          <a:ln w="190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46"/>
    </mc:Choice>
    <mc:Fallback xmlns="">
      <p:transition spd="slow" advTm="576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" grpId="0" animBg="1"/>
      <p:bldP spid="2" grpId="1" animBg="1"/>
      <p:bldP spid="11" grpId="0" animBg="1"/>
      <p:bldP spid="11" grpId="1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775" y="1592263"/>
            <a:ext cx="3486150" cy="135096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5111750" y="188913"/>
            <a:ext cx="3467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ru-RU" sz="1800"/>
          </a:p>
        </p:txBody>
      </p:sp>
      <p:sp>
        <p:nvSpPr>
          <p:cNvPr id="9220" name="Заголовок 3"/>
          <p:cNvSpPr>
            <a:spLocks noGrp="1"/>
          </p:cNvSpPr>
          <p:nvPr>
            <p:ph type="title"/>
          </p:nvPr>
        </p:nvSpPr>
        <p:spPr>
          <a:xfrm>
            <a:off x="1882775" y="188913"/>
            <a:ext cx="6696075" cy="1081087"/>
          </a:xfrm>
        </p:spPr>
        <p:txBody>
          <a:bodyPr/>
          <a:lstStyle/>
          <a:p>
            <a:r>
              <a:rPr lang="ru-RU" altLang="ru-RU" dirty="0" smtClean="0"/>
              <a:t>Что показывает ВИДЖЕТ?</a:t>
            </a:r>
          </a:p>
        </p:txBody>
      </p:sp>
      <p:sp>
        <p:nvSpPr>
          <p:cNvPr id="82" name="Выноска 2 (с границей) 81"/>
          <p:cNvSpPr/>
          <p:nvPr/>
        </p:nvSpPr>
        <p:spPr>
          <a:xfrm>
            <a:off x="6197600" y="1027113"/>
            <a:ext cx="936625" cy="360362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59501"/>
              <a:gd name="adj6" fmla="val -70903"/>
            </a:avLst>
          </a:prstGeom>
          <a:solidFill>
            <a:srgbClr val="F9F7D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kern="0" dirty="0">
                <a:solidFill>
                  <a:prstClr val="black"/>
                </a:solidFill>
                <a:latin typeface="Calibri"/>
                <a:cs typeface="+mn-cs"/>
              </a:rPr>
              <a:t>Прошлый период</a:t>
            </a:r>
          </a:p>
        </p:txBody>
      </p:sp>
      <p:sp>
        <p:nvSpPr>
          <p:cNvPr id="83" name="Выноска 2 (с границей) 82"/>
          <p:cNvSpPr/>
          <p:nvPr/>
        </p:nvSpPr>
        <p:spPr>
          <a:xfrm>
            <a:off x="5614988" y="3006725"/>
            <a:ext cx="935037" cy="468313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1457"/>
              <a:gd name="adj6" fmla="val -10932"/>
            </a:avLst>
          </a:prstGeom>
          <a:solidFill>
            <a:srgbClr val="F9F7D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kern="0" dirty="0">
                <a:solidFill>
                  <a:prstClr val="black"/>
                </a:solidFill>
                <a:latin typeface="Calibri"/>
                <a:cs typeface="+mn-cs"/>
              </a:rPr>
              <a:t>Целевой показатель (план)</a:t>
            </a:r>
          </a:p>
        </p:txBody>
      </p:sp>
      <p:sp>
        <p:nvSpPr>
          <p:cNvPr id="84" name="Выноска 2 (с границей) 83"/>
          <p:cNvSpPr/>
          <p:nvPr/>
        </p:nvSpPr>
        <p:spPr>
          <a:xfrm>
            <a:off x="6543675" y="1538288"/>
            <a:ext cx="1008063" cy="649287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8913"/>
              <a:gd name="adj6" fmla="val -46534"/>
            </a:avLst>
          </a:prstGeom>
          <a:solidFill>
            <a:srgbClr val="F9F7D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kern="0" dirty="0">
                <a:solidFill>
                  <a:prstClr val="black"/>
                </a:solidFill>
                <a:latin typeface="Calibri"/>
                <a:cs typeface="+mn-cs"/>
              </a:rPr>
              <a:t>% и сумма отклонения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kern="0" dirty="0">
                <a:solidFill>
                  <a:prstClr val="black"/>
                </a:solidFill>
                <a:latin typeface="Calibri"/>
                <a:cs typeface="+mn-cs"/>
              </a:rPr>
              <a:t>от текущего значения</a:t>
            </a:r>
          </a:p>
        </p:txBody>
      </p:sp>
      <p:sp>
        <p:nvSpPr>
          <p:cNvPr id="85" name="Выноска 2 (с границей) 84"/>
          <p:cNvSpPr/>
          <p:nvPr/>
        </p:nvSpPr>
        <p:spPr>
          <a:xfrm>
            <a:off x="6761163" y="2403475"/>
            <a:ext cx="1008062" cy="6477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6388"/>
              <a:gd name="adj6" fmla="val -68328"/>
            </a:avLst>
          </a:prstGeom>
          <a:solidFill>
            <a:srgbClr val="F9F7D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kern="0" dirty="0">
                <a:solidFill>
                  <a:prstClr val="black"/>
                </a:solidFill>
                <a:latin typeface="Calibri"/>
                <a:cs typeface="+mn-cs"/>
              </a:rPr>
              <a:t>% и сумма отклонения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kern="0" dirty="0">
                <a:solidFill>
                  <a:prstClr val="black"/>
                </a:solidFill>
                <a:latin typeface="Calibri"/>
                <a:cs typeface="+mn-cs"/>
              </a:rPr>
              <a:t>от целевого значения</a:t>
            </a:r>
          </a:p>
        </p:txBody>
      </p:sp>
      <p:sp>
        <p:nvSpPr>
          <p:cNvPr id="86" name="Выноска 2 (с границей) 85"/>
          <p:cNvSpPr/>
          <p:nvPr/>
        </p:nvSpPr>
        <p:spPr>
          <a:xfrm>
            <a:off x="1322388" y="1970088"/>
            <a:ext cx="1079500" cy="290512"/>
          </a:xfrm>
          <a:prstGeom prst="accentCallout2">
            <a:avLst>
              <a:gd name="adj1" fmla="val 27929"/>
              <a:gd name="adj2" fmla="val 105471"/>
              <a:gd name="adj3" fmla="val 27929"/>
              <a:gd name="adj4" fmla="val 114208"/>
              <a:gd name="adj5" fmla="val 99178"/>
              <a:gd name="adj6" fmla="val 137358"/>
            </a:avLst>
          </a:prstGeom>
          <a:solidFill>
            <a:srgbClr val="F9F7D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kern="0" dirty="0">
                <a:solidFill>
                  <a:prstClr val="black"/>
                </a:solidFill>
                <a:latin typeface="Calibri"/>
                <a:cs typeface="+mn-cs"/>
              </a:rPr>
              <a:t>Пиктограмма</a:t>
            </a:r>
          </a:p>
        </p:txBody>
      </p:sp>
      <p:sp>
        <p:nvSpPr>
          <p:cNvPr id="87" name="Выноска 2 (с границей) 86"/>
          <p:cNvSpPr/>
          <p:nvPr/>
        </p:nvSpPr>
        <p:spPr>
          <a:xfrm>
            <a:off x="1763713" y="1182688"/>
            <a:ext cx="1079500" cy="358775"/>
          </a:xfrm>
          <a:prstGeom prst="accentCallout2">
            <a:avLst>
              <a:gd name="adj1" fmla="val 27929"/>
              <a:gd name="adj2" fmla="val 105471"/>
              <a:gd name="adj3" fmla="val 27929"/>
              <a:gd name="adj4" fmla="val 114208"/>
              <a:gd name="adj5" fmla="val 135239"/>
              <a:gd name="adj6" fmla="val 145924"/>
            </a:avLst>
          </a:prstGeom>
          <a:solidFill>
            <a:srgbClr val="F9F7D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kern="0" dirty="0">
                <a:solidFill>
                  <a:prstClr val="black"/>
                </a:solidFill>
                <a:latin typeface="Calibri"/>
                <a:cs typeface="+mn-cs"/>
              </a:rPr>
              <a:t>Название показателя</a:t>
            </a:r>
          </a:p>
        </p:txBody>
      </p:sp>
      <p:sp>
        <p:nvSpPr>
          <p:cNvPr id="88" name="Выноска 2 (с границей) 87"/>
          <p:cNvSpPr/>
          <p:nvPr/>
        </p:nvSpPr>
        <p:spPr>
          <a:xfrm>
            <a:off x="2468563" y="3008313"/>
            <a:ext cx="1079500" cy="468312"/>
          </a:xfrm>
          <a:prstGeom prst="accentCallout2">
            <a:avLst>
              <a:gd name="adj1" fmla="val 27929"/>
              <a:gd name="adj2" fmla="val 105471"/>
              <a:gd name="adj3" fmla="val 27929"/>
              <a:gd name="adj4" fmla="val 114208"/>
              <a:gd name="adj5" fmla="val -132217"/>
              <a:gd name="adj6" fmla="val 145539"/>
            </a:avLst>
          </a:prstGeom>
          <a:solidFill>
            <a:srgbClr val="F9F7D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kern="0" dirty="0">
                <a:solidFill>
                  <a:prstClr val="black"/>
                </a:solidFill>
                <a:latin typeface="Calibri"/>
                <a:cs typeface="+mn-cs"/>
              </a:rPr>
              <a:t>Значение текущего периода</a:t>
            </a:r>
          </a:p>
        </p:txBody>
      </p:sp>
      <p:sp>
        <p:nvSpPr>
          <p:cNvPr id="108" name="Выноска 2 (с границей) 107"/>
          <p:cNvSpPr/>
          <p:nvPr/>
        </p:nvSpPr>
        <p:spPr>
          <a:xfrm>
            <a:off x="3522663" y="908050"/>
            <a:ext cx="1050925" cy="45243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1223"/>
              <a:gd name="adj6" fmla="val -18954"/>
            </a:avLst>
          </a:prstGeom>
          <a:solidFill>
            <a:srgbClr val="F9F7D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kern="0" dirty="0">
                <a:solidFill>
                  <a:prstClr val="black"/>
                </a:solidFill>
                <a:latin typeface="Calibri"/>
                <a:cs typeface="+mn-cs"/>
              </a:rPr>
              <a:t>Цвет названия от состояния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3978275" y="1319213"/>
            <a:ext cx="144463" cy="14446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3757613" y="1319213"/>
            <a:ext cx="144462" cy="144462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grpSp>
        <p:nvGrpSpPr>
          <p:cNvPr id="9231" name="Группа 112"/>
          <p:cNvGrpSpPr>
            <a:grpSpLocks/>
          </p:cNvGrpSpPr>
          <p:nvPr/>
        </p:nvGrpSpPr>
        <p:grpSpPr bwMode="auto">
          <a:xfrm>
            <a:off x="2195513" y="3575050"/>
            <a:ext cx="6596062" cy="3036888"/>
            <a:chOff x="1473022" y="3576021"/>
            <a:chExt cx="6595764" cy="3037575"/>
          </a:xfrm>
        </p:grpSpPr>
        <p:grpSp>
          <p:nvGrpSpPr>
            <p:cNvPr id="9266" name="Группа 113"/>
            <p:cNvGrpSpPr>
              <a:grpSpLocks/>
            </p:cNvGrpSpPr>
            <p:nvPr/>
          </p:nvGrpSpPr>
          <p:grpSpPr bwMode="auto">
            <a:xfrm>
              <a:off x="1473022" y="3576021"/>
              <a:ext cx="6595764" cy="3037575"/>
              <a:chOff x="719572" y="3201828"/>
              <a:chExt cx="7308812" cy="3550963"/>
            </a:xfrm>
          </p:grpSpPr>
          <p:sp>
            <p:nvSpPr>
              <p:cNvPr id="116" name="Прямоугольник 115"/>
              <p:cNvSpPr/>
              <p:nvPr/>
            </p:nvSpPr>
            <p:spPr>
              <a:xfrm>
                <a:off x="719572" y="3201828"/>
                <a:ext cx="7308812" cy="3539826"/>
              </a:xfrm>
              <a:prstGeom prst="rect">
                <a:avLst/>
              </a:prstGeom>
              <a:solidFill>
                <a:srgbClr val="EEECE1"/>
              </a:solidFill>
              <a:ln w="25400" cap="flat" cmpd="sng" algn="ctr">
                <a:solidFill>
                  <a:srgbClr val="EEECE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 dirty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cxnSp>
            <p:nvCxnSpPr>
              <p:cNvPr id="9269" name="Прямая со стрелкой 116"/>
              <p:cNvCxnSpPr>
                <a:cxnSpLocks noChangeShapeType="1"/>
              </p:cNvCxnSpPr>
              <p:nvPr/>
            </p:nvCxnSpPr>
            <p:spPr bwMode="auto">
              <a:xfrm flipV="1">
                <a:off x="1115616" y="5445224"/>
                <a:ext cx="4819085" cy="2"/>
              </a:xfrm>
              <a:prstGeom prst="straightConnector1">
                <a:avLst/>
              </a:prstGeom>
              <a:noFill/>
              <a:ln w="9525" algn="ctr">
                <a:solidFill>
                  <a:srgbClr val="4A7EBB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70" name="Прямая соединительная линия 117"/>
              <p:cNvCxnSpPr>
                <a:cxnSpLocks noChangeShapeType="1"/>
              </p:cNvCxnSpPr>
              <p:nvPr/>
            </p:nvCxnSpPr>
            <p:spPr bwMode="auto">
              <a:xfrm flipV="1">
                <a:off x="2575026" y="4060867"/>
                <a:ext cx="0" cy="1800000"/>
              </a:xfrm>
              <a:prstGeom prst="line">
                <a:avLst/>
              </a:prstGeom>
              <a:noFill/>
              <a:ln w="9525" algn="ctr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71" name="Прямая соединительная линия 118"/>
              <p:cNvCxnSpPr>
                <a:cxnSpLocks noChangeShapeType="1"/>
              </p:cNvCxnSpPr>
              <p:nvPr/>
            </p:nvCxnSpPr>
            <p:spPr bwMode="auto">
              <a:xfrm flipV="1">
                <a:off x="4034904" y="4077272"/>
                <a:ext cx="0" cy="1800000"/>
              </a:xfrm>
              <a:prstGeom prst="line">
                <a:avLst/>
              </a:prstGeom>
              <a:noFill/>
              <a:ln w="9525" algn="ctr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72" name="Прямая соединительная линия 121"/>
              <p:cNvCxnSpPr>
                <a:cxnSpLocks noChangeShapeType="1"/>
              </p:cNvCxnSpPr>
              <p:nvPr/>
            </p:nvCxnSpPr>
            <p:spPr bwMode="auto">
              <a:xfrm flipV="1">
                <a:off x="5495174" y="4077272"/>
                <a:ext cx="0" cy="1800000"/>
              </a:xfrm>
              <a:prstGeom prst="line">
                <a:avLst/>
              </a:prstGeom>
              <a:noFill/>
              <a:ln w="9525" algn="ctr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4" name="Овал 123"/>
              <p:cNvSpPr/>
              <p:nvPr/>
            </p:nvSpPr>
            <p:spPr>
              <a:xfrm>
                <a:off x="4044158" y="3985156"/>
                <a:ext cx="1440653" cy="1440432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 dirty="0">
                  <a:solidFill>
                    <a:prstClr val="black"/>
                  </a:solidFill>
                  <a:latin typeface="Calibri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 dirty="0">
                  <a:solidFill>
                    <a:prstClr val="black"/>
                  </a:solidFill>
                  <a:latin typeface="Calibri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kern="0" dirty="0">
                    <a:solidFill>
                      <a:prstClr val="black"/>
                    </a:solidFill>
                    <a:latin typeface="Calibri"/>
                  </a:rPr>
                  <a:t>7,12</a:t>
                </a: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1293019" y="5492412"/>
                <a:ext cx="4812734" cy="3953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kern="0" dirty="0">
                    <a:solidFill>
                      <a:prstClr val="black"/>
                    </a:solidFill>
                    <a:latin typeface="Calibri"/>
                    <a:cs typeface="+mn-cs"/>
                  </a:rPr>
                  <a:t>   октябрь              ноябрь               декабрь       </a:t>
                </a:r>
                <a:r>
                  <a:rPr lang="en-US" sz="1600" kern="0" dirty="0">
                    <a:solidFill>
                      <a:prstClr val="black"/>
                    </a:solidFill>
                    <a:latin typeface="Calibri"/>
                    <a:cs typeface="+mn-cs"/>
                  </a:rPr>
                  <a:t>t</a:t>
                </a:r>
                <a:r>
                  <a:rPr lang="ru-RU" sz="1600" kern="0" dirty="0">
                    <a:solidFill>
                      <a:prstClr val="black"/>
                    </a:solidFill>
                    <a:latin typeface="Calibri"/>
                    <a:cs typeface="+mn-cs"/>
                  </a:rPr>
                  <a:t>     </a:t>
                </a:r>
              </a:p>
            </p:txBody>
          </p:sp>
          <p:sp>
            <p:nvSpPr>
              <p:cNvPr id="126" name="Овал 125"/>
              <p:cNvSpPr/>
              <p:nvPr/>
            </p:nvSpPr>
            <p:spPr>
              <a:xfrm>
                <a:off x="2589431" y="3985156"/>
                <a:ext cx="1440655" cy="1440432"/>
              </a:xfrm>
              <a:prstGeom prst="ellipse">
                <a:avLst/>
              </a:prstGeom>
              <a:gradFill rotWithShape="1">
                <a:gsLst>
                  <a:gs pos="0">
                    <a:srgbClr val="F79646">
                      <a:tint val="50000"/>
                      <a:satMod val="300000"/>
                    </a:srgbClr>
                  </a:gs>
                  <a:gs pos="35000">
                    <a:srgbClr val="F79646">
                      <a:tint val="37000"/>
                      <a:satMod val="300000"/>
                    </a:srgbClr>
                  </a:gs>
                  <a:gs pos="100000">
                    <a:srgbClr val="F7964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kern="0" dirty="0">
                    <a:solidFill>
                      <a:prstClr val="black"/>
                    </a:solidFill>
                    <a:latin typeface="Calibri"/>
                    <a:cs typeface="+mn-cs"/>
                  </a:rPr>
                  <a:t>22,94</a:t>
                </a:r>
              </a:p>
            </p:txBody>
          </p:sp>
          <p:sp>
            <p:nvSpPr>
              <p:cNvPr id="127" name="Овал 126"/>
              <p:cNvSpPr/>
              <p:nvPr/>
            </p:nvSpPr>
            <p:spPr>
              <a:xfrm>
                <a:off x="1134706" y="3985156"/>
                <a:ext cx="1440653" cy="1440432"/>
              </a:xfrm>
              <a:prstGeom prst="ellipse">
                <a:avLst/>
              </a:prstGeom>
              <a:gradFill rotWithShape="1">
                <a:gsLst>
                  <a:gs pos="0">
                    <a:srgbClr val="F79646">
                      <a:tint val="50000"/>
                      <a:satMod val="300000"/>
                    </a:srgbClr>
                  </a:gs>
                  <a:gs pos="35000">
                    <a:srgbClr val="F79646">
                      <a:tint val="37000"/>
                      <a:satMod val="300000"/>
                    </a:srgbClr>
                  </a:gs>
                  <a:gs pos="100000">
                    <a:srgbClr val="F7964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kern="0" dirty="0">
                    <a:solidFill>
                      <a:prstClr val="black"/>
                    </a:solidFill>
                    <a:latin typeface="Calibri"/>
                    <a:cs typeface="+mn-cs"/>
                  </a:rPr>
                  <a:t>19,34</a:t>
                </a:r>
              </a:p>
            </p:txBody>
          </p:sp>
          <p:sp>
            <p:nvSpPr>
              <p:cNvPr id="133" name="Левая фигурная скобка 132"/>
              <p:cNvSpPr/>
              <p:nvPr/>
            </p:nvSpPr>
            <p:spPr>
              <a:xfrm rot="5400000">
                <a:off x="3187934" y="1519262"/>
                <a:ext cx="252447" cy="4337793"/>
              </a:xfrm>
              <a:prstGeom prst="leftBrace">
                <a:avLst>
                  <a:gd name="adj1" fmla="val 51749"/>
                  <a:gd name="adj2" fmla="val 50000"/>
                </a:avLst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1147018" y="6383401"/>
                <a:ext cx="3496972" cy="36939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kern="0" dirty="0">
                    <a:solidFill>
                      <a:prstClr val="black"/>
                    </a:solidFill>
                    <a:latin typeface="Calibri"/>
                    <a:cs typeface="+mn-cs"/>
                  </a:rPr>
                  <a:t>показатель для сравнения</a:t>
                </a:r>
              </a:p>
            </p:txBody>
          </p:sp>
          <p:sp>
            <p:nvSpPr>
              <p:cNvPr id="136" name="Левая фигурная скобка 135"/>
              <p:cNvSpPr/>
              <p:nvPr/>
            </p:nvSpPr>
            <p:spPr>
              <a:xfrm rot="16200000">
                <a:off x="2483393" y="4797913"/>
                <a:ext cx="287716" cy="2879548"/>
              </a:xfrm>
              <a:prstGeom prst="leftBrace">
                <a:avLst>
                  <a:gd name="adj1" fmla="val 43449"/>
                  <a:gd name="adj2" fmla="val 50000"/>
                </a:avLst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2195406" y="3212965"/>
                <a:ext cx="2330729" cy="36939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kern="0" dirty="0">
                    <a:solidFill>
                      <a:prstClr val="black"/>
                    </a:solidFill>
                    <a:latin typeface="Calibri"/>
                    <a:cs typeface="+mn-cs"/>
                  </a:rPr>
                  <a:t>Динамика изменения</a:t>
                </a:r>
              </a:p>
            </p:txBody>
          </p:sp>
          <p:cxnSp>
            <p:nvCxnSpPr>
              <p:cNvPr id="9281" name="Прямая соединительная линия 142"/>
              <p:cNvCxnSpPr>
                <a:cxnSpLocks noChangeShapeType="1"/>
                <a:stCxn id="124" idx="6"/>
                <a:endCxn id="126" idx="6"/>
              </p:cNvCxnSpPr>
              <p:nvPr/>
            </p:nvCxnSpPr>
            <p:spPr bwMode="auto">
              <a:xfrm flipH="1">
                <a:off x="4029444" y="4705974"/>
                <a:ext cx="1455084" cy="0"/>
              </a:xfrm>
              <a:prstGeom prst="line">
                <a:avLst/>
              </a:prstGeom>
              <a:noFill/>
              <a:ln w="9525" algn="ctr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9267" name="Прямая соединительная линия 114"/>
            <p:cNvCxnSpPr>
              <a:cxnSpLocks noChangeShapeType="1"/>
            </p:cNvCxnSpPr>
            <p:nvPr/>
          </p:nvCxnSpPr>
          <p:spPr bwMode="auto">
            <a:xfrm flipV="1">
              <a:off x="1826071" y="4336472"/>
              <a:ext cx="0" cy="1540800"/>
            </a:xfrm>
            <a:prstGeom prst="line">
              <a:avLst/>
            </a:prstGeom>
            <a:noFill/>
            <a:ln w="9525" algn="ctr">
              <a:solidFill>
                <a:srgbClr val="4A7EB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1" name="Прямоугольник 140"/>
          <p:cNvSpPr/>
          <p:nvPr/>
        </p:nvSpPr>
        <p:spPr>
          <a:xfrm>
            <a:off x="4189413" y="1319213"/>
            <a:ext cx="144462" cy="1444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9233" name="TextBox 143"/>
          <p:cNvSpPr txBox="1">
            <a:spLocks noChangeArrowheads="1"/>
          </p:cNvSpPr>
          <p:nvPr/>
        </p:nvSpPr>
        <p:spPr bwMode="auto">
          <a:xfrm>
            <a:off x="5461000" y="5207000"/>
            <a:ext cx="812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00"/>
              <a:t>плановое</a:t>
            </a:r>
          </a:p>
        </p:txBody>
      </p:sp>
      <p:sp>
        <p:nvSpPr>
          <p:cNvPr id="9234" name="Прямоугольник 10"/>
          <p:cNvSpPr>
            <a:spLocks noChangeArrowheads="1"/>
          </p:cNvSpPr>
          <p:nvPr/>
        </p:nvSpPr>
        <p:spPr bwMode="auto">
          <a:xfrm>
            <a:off x="7094538" y="3470275"/>
            <a:ext cx="1895475" cy="3228975"/>
          </a:xfrm>
          <a:prstGeom prst="rect">
            <a:avLst/>
          </a:prstGeom>
          <a:solidFill>
            <a:schemeClr val="bg1"/>
          </a:solidFill>
          <a:ln w="444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3811">
            <a:off x="3738563" y="1665288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Скругленный прямоугольник 28"/>
          <p:cNvSpPr>
            <a:spLocks noChangeArrowheads="1"/>
          </p:cNvSpPr>
          <p:nvPr/>
        </p:nvSpPr>
        <p:spPr bwMode="auto">
          <a:xfrm>
            <a:off x="3635375" y="1925638"/>
            <a:ext cx="969963" cy="382587"/>
          </a:xfrm>
          <a:prstGeom prst="roundRect">
            <a:avLst>
              <a:gd name="adj" fmla="val 16667"/>
            </a:avLst>
          </a:prstGeom>
          <a:solidFill>
            <a:srgbClr val="F9E383">
              <a:alpha val="0"/>
            </a:srgbClr>
          </a:solidFill>
          <a:ln w="190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sp>
        <p:nvSpPr>
          <p:cNvPr id="159" name="Скругленный прямоугольник 158"/>
          <p:cNvSpPr>
            <a:spLocks noChangeArrowheads="1"/>
          </p:cNvSpPr>
          <p:nvPr/>
        </p:nvSpPr>
        <p:spPr bwMode="auto">
          <a:xfrm>
            <a:off x="5364163" y="1809750"/>
            <a:ext cx="844550" cy="382588"/>
          </a:xfrm>
          <a:prstGeom prst="roundRect">
            <a:avLst>
              <a:gd name="adj" fmla="val 16667"/>
            </a:avLst>
          </a:prstGeom>
          <a:solidFill>
            <a:srgbClr val="F9E383">
              <a:alpha val="0"/>
            </a:srgbClr>
          </a:solidFill>
          <a:ln w="190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sp>
        <p:nvSpPr>
          <p:cNvPr id="160" name="Скругленный прямоугольник 159"/>
          <p:cNvSpPr>
            <a:spLocks noChangeArrowheads="1"/>
          </p:cNvSpPr>
          <p:nvPr/>
        </p:nvSpPr>
        <p:spPr bwMode="auto">
          <a:xfrm>
            <a:off x="5364163" y="2411413"/>
            <a:ext cx="844550" cy="382587"/>
          </a:xfrm>
          <a:prstGeom prst="roundRect">
            <a:avLst>
              <a:gd name="adj" fmla="val 16667"/>
            </a:avLst>
          </a:prstGeom>
          <a:solidFill>
            <a:srgbClr val="F9E383">
              <a:alpha val="0"/>
            </a:srgbClr>
          </a:solidFill>
          <a:ln w="190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sp>
        <p:nvSpPr>
          <p:cNvPr id="163" name="Скругленный прямоугольник 162"/>
          <p:cNvSpPr>
            <a:spLocks noChangeArrowheads="1"/>
          </p:cNvSpPr>
          <p:nvPr/>
        </p:nvSpPr>
        <p:spPr bwMode="auto">
          <a:xfrm>
            <a:off x="5513388" y="4906963"/>
            <a:ext cx="708025" cy="382587"/>
          </a:xfrm>
          <a:prstGeom prst="roundRect">
            <a:avLst>
              <a:gd name="adj" fmla="val 16667"/>
            </a:avLst>
          </a:prstGeom>
          <a:solidFill>
            <a:srgbClr val="F9E383">
              <a:alpha val="0"/>
            </a:srgbClr>
          </a:solidFill>
          <a:ln w="190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pic>
        <p:nvPicPr>
          <p:cNvPr id="9240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4237038"/>
            <a:ext cx="1320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1" name="TextBox 4"/>
          <p:cNvSpPr txBox="1">
            <a:spLocks noChangeArrowheads="1"/>
          </p:cNvSpPr>
          <p:nvPr/>
        </p:nvSpPr>
        <p:spPr bwMode="auto">
          <a:xfrm>
            <a:off x="5489575" y="4502150"/>
            <a:ext cx="6969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rgbClr val="002060"/>
                </a:solidFill>
              </a:rPr>
              <a:t>17,68</a:t>
            </a:r>
          </a:p>
        </p:txBody>
      </p:sp>
      <p:sp>
        <p:nvSpPr>
          <p:cNvPr id="161" name="Скругленный прямоугольник 160"/>
          <p:cNvSpPr>
            <a:spLocks noChangeArrowheads="1"/>
          </p:cNvSpPr>
          <p:nvPr/>
        </p:nvSpPr>
        <p:spPr bwMode="auto">
          <a:xfrm>
            <a:off x="5508625" y="4425950"/>
            <a:ext cx="708025" cy="382588"/>
          </a:xfrm>
          <a:prstGeom prst="roundRect">
            <a:avLst>
              <a:gd name="adj" fmla="val 16667"/>
            </a:avLst>
          </a:prstGeom>
          <a:solidFill>
            <a:srgbClr val="F9E383">
              <a:alpha val="0"/>
            </a:srgbClr>
          </a:solidFill>
          <a:ln w="190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sp>
        <p:nvSpPr>
          <p:cNvPr id="9243" name="TextBox 8"/>
          <p:cNvSpPr txBox="1">
            <a:spLocks noChangeArrowheads="1"/>
          </p:cNvSpPr>
          <p:nvPr/>
        </p:nvSpPr>
        <p:spPr bwMode="auto">
          <a:xfrm>
            <a:off x="5508625" y="4203700"/>
            <a:ext cx="7556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00"/>
              <a:t>текущее</a:t>
            </a:r>
          </a:p>
        </p:txBody>
      </p:sp>
      <p:sp>
        <p:nvSpPr>
          <p:cNvPr id="162" name="Скругленный прямоугольник 161"/>
          <p:cNvSpPr>
            <a:spLocks noChangeArrowheads="1"/>
          </p:cNvSpPr>
          <p:nvPr/>
        </p:nvSpPr>
        <p:spPr bwMode="auto">
          <a:xfrm>
            <a:off x="4160838" y="4679950"/>
            <a:ext cx="708025" cy="384175"/>
          </a:xfrm>
          <a:prstGeom prst="roundRect">
            <a:avLst>
              <a:gd name="adj" fmla="val 16667"/>
            </a:avLst>
          </a:prstGeom>
          <a:solidFill>
            <a:srgbClr val="F9E383">
              <a:alpha val="0"/>
            </a:srgbClr>
          </a:solidFill>
          <a:ln w="190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0475" y="3567113"/>
            <a:ext cx="6480175" cy="3062287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6" name="Выноска 2 (с границей) 55"/>
          <p:cNvSpPr/>
          <p:nvPr/>
        </p:nvSpPr>
        <p:spPr>
          <a:xfrm>
            <a:off x="68263" y="5516563"/>
            <a:ext cx="1079500" cy="252412"/>
          </a:xfrm>
          <a:prstGeom prst="accentCallout2">
            <a:avLst>
              <a:gd name="adj1" fmla="val 27929"/>
              <a:gd name="adj2" fmla="val 105471"/>
              <a:gd name="adj3" fmla="val 27929"/>
              <a:gd name="adj4" fmla="val 114208"/>
              <a:gd name="adj5" fmla="val 142137"/>
              <a:gd name="adj6" fmla="val 233635"/>
            </a:avLst>
          </a:prstGeom>
          <a:solidFill>
            <a:srgbClr val="F9F7D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kern="0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Тревожно!</a:t>
            </a:r>
          </a:p>
        </p:txBody>
      </p:sp>
      <p:sp>
        <p:nvSpPr>
          <p:cNvPr id="58" name="Овал 57"/>
          <p:cNvSpPr/>
          <p:nvPr/>
        </p:nvSpPr>
        <p:spPr>
          <a:xfrm>
            <a:off x="2501900" y="5872163"/>
            <a:ext cx="220663" cy="215900"/>
          </a:xfrm>
          <a:prstGeom prst="ellipse">
            <a:avLst/>
          </a:prstGeom>
          <a:solidFill>
            <a:srgbClr val="4F81BD">
              <a:alpha val="0"/>
            </a:srgbClr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2906713" y="5872163"/>
            <a:ext cx="220662" cy="215900"/>
          </a:xfrm>
          <a:prstGeom prst="ellipse">
            <a:avLst/>
          </a:prstGeom>
          <a:solidFill>
            <a:srgbClr val="4F81BD">
              <a:alpha val="0"/>
            </a:srgbClr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60" name="Выноска 2 (с границей) 59"/>
          <p:cNvSpPr/>
          <p:nvPr/>
        </p:nvSpPr>
        <p:spPr>
          <a:xfrm>
            <a:off x="68263" y="4797425"/>
            <a:ext cx="1079500" cy="252413"/>
          </a:xfrm>
          <a:prstGeom prst="accentCallout2">
            <a:avLst>
              <a:gd name="adj1" fmla="val 27929"/>
              <a:gd name="adj2" fmla="val 105471"/>
              <a:gd name="adj3" fmla="val 27929"/>
              <a:gd name="adj4" fmla="val 114208"/>
              <a:gd name="adj5" fmla="val 132973"/>
              <a:gd name="adj6" fmla="val 233821"/>
            </a:avLst>
          </a:prstGeom>
          <a:solidFill>
            <a:srgbClr val="F9F7D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kern="0" dirty="0">
                <a:solidFill>
                  <a:srgbClr val="FF0000"/>
                </a:solidFill>
                <a:latin typeface="Calibri"/>
                <a:cs typeface="+mn-cs"/>
              </a:rPr>
              <a:t>Плохо!</a:t>
            </a:r>
          </a:p>
        </p:txBody>
      </p:sp>
      <p:sp>
        <p:nvSpPr>
          <p:cNvPr id="61" name="Выноска 2 (с границей) 60"/>
          <p:cNvSpPr/>
          <p:nvPr/>
        </p:nvSpPr>
        <p:spPr>
          <a:xfrm>
            <a:off x="61913" y="4175125"/>
            <a:ext cx="1079500" cy="252413"/>
          </a:xfrm>
          <a:prstGeom prst="accentCallout2">
            <a:avLst>
              <a:gd name="adj1" fmla="val 27929"/>
              <a:gd name="adj2" fmla="val 105471"/>
              <a:gd name="adj3" fmla="val 27929"/>
              <a:gd name="adj4" fmla="val 114208"/>
              <a:gd name="adj5" fmla="val 84113"/>
              <a:gd name="adj6" fmla="val 238506"/>
            </a:avLst>
          </a:prstGeom>
          <a:solidFill>
            <a:srgbClr val="F9F7D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kern="0" dirty="0">
                <a:solidFill>
                  <a:srgbClr val="00B050"/>
                </a:solidFill>
                <a:latin typeface="Calibri"/>
                <a:cs typeface="+mn-cs"/>
              </a:rPr>
              <a:t>Отлично!</a:t>
            </a:r>
          </a:p>
        </p:txBody>
      </p:sp>
      <p:sp>
        <p:nvSpPr>
          <p:cNvPr id="62" name="Овал 61"/>
          <p:cNvSpPr/>
          <p:nvPr/>
        </p:nvSpPr>
        <p:spPr>
          <a:xfrm>
            <a:off x="2506663" y="5138738"/>
            <a:ext cx="222250" cy="215900"/>
          </a:xfrm>
          <a:prstGeom prst="ellipse">
            <a:avLst/>
          </a:prstGeom>
          <a:solidFill>
            <a:srgbClr val="4F81BD">
              <a:alpha val="0"/>
            </a:srgb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514600" y="4381500"/>
            <a:ext cx="220663" cy="215900"/>
          </a:xfrm>
          <a:prstGeom prst="ellipse">
            <a:avLst/>
          </a:prstGeom>
          <a:solidFill>
            <a:srgbClr val="4F81BD">
              <a:alpha val="0"/>
            </a:srgbClr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2921000" y="4200525"/>
            <a:ext cx="220663" cy="215900"/>
          </a:xfrm>
          <a:prstGeom prst="ellipse">
            <a:avLst/>
          </a:prstGeom>
          <a:solidFill>
            <a:srgbClr val="4F81BD">
              <a:alpha val="0"/>
            </a:srgbClr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2921000" y="4933950"/>
            <a:ext cx="220663" cy="215900"/>
          </a:xfrm>
          <a:prstGeom prst="ellipse">
            <a:avLst/>
          </a:prstGeom>
          <a:solidFill>
            <a:srgbClr val="4F81BD">
              <a:alpha val="0"/>
            </a:srgb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57" name="Выноска 2 (с границей) 56"/>
          <p:cNvSpPr/>
          <p:nvPr/>
        </p:nvSpPr>
        <p:spPr>
          <a:xfrm>
            <a:off x="6184900" y="3217863"/>
            <a:ext cx="1079500" cy="252412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09504"/>
              <a:gd name="adj6" fmla="val -285129"/>
            </a:avLst>
          </a:prstGeom>
          <a:solidFill>
            <a:srgbClr val="F9F7D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kern="0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Не изменилось</a:t>
            </a:r>
          </a:p>
        </p:txBody>
      </p:sp>
      <p:sp>
        <p:nvSpPr>
          <p:cNvPr id="64" name="Выноска 2 (с границей) 63"/>
          <p:cNvSpPr/>
          <p:nvPr/>
        </p:nvSpPr>
        <p:spPr>
          <a:xfrm>
            <a:off x="4821238" y="3217863"/>
            <a:ext cx="935037" cy="252412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33158"/>
              <a:gd name="adj6" fmla="val -180432"/>
            </a:avLst>
          </a:prstGeom>
          <a:solidFill>
            <a:srgbClr val="F9F7D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kern="0" dirty="0">
                <a:solidFill>
                  <a:srgbClr val="FF0000"/>
                </a:solidFill>
                <a:latin typeface="Calibri"/>
                <a:cs typeface="+mn-cs"/>
              </a:rPr>
              <a:t>Ухудшилось</a:t>
            </a:r>
          </a:p>
        </p:txBody>
      </p:sp>
      <p:sp>
        <p:nvSpPr>
          <p:cNvPr id="65" name="Выноска 2 (с границей) 64"/>
          <p:cNvSpPr/>
          <p:nvPr/>
        </p:nvSpPr>
        <p:spPr>
          <a:xfrm>
            <a:off x="3522663" y="3217863"/>
            <a:ext cx="936625" cy="252412"/>
          </a:xfrm>
          <a:prstGeom prst="accentCallout2">
            <a:avLst>
              <a:gd name="adj1" fmla="val 43250"/>
              <a:gd name="adj2" fmla="val -5273"/>
              <a:gd name="adj3" fmla="val 49034"/>
              <a:gd name="adj4" fmla="val -18094"/>
              <a:gd name="adj5" fmla="val 431924"/>
              <a:gd name="adj6" fmla="val -41267"/>
            </a:avLst>
          </a:prstGeom>
          <a:solidFill>
            <a:srgbClr val="F9F7D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kern="0" dirty="0">
                <a:solidFill>
                  <a:srgbClr val="00B050"/>
                </a:solidFill>
                <a:latin typeface="Calibri"/>
                <a:cs typeface="+mn-cs"/>
              </a:rPr>
              <a:t>Улучшилось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388" y="3141663"/>
            <a:ext cx="4319587" cy="2955925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40250" y="3141663"/>
            <a:ext cx="4392613" cy="2959100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1ACD26-2D61-4C7F-9EA5-8317917245F9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2136775"/>
            <a:ext cx="180022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Прямая соединительная линия 21"/>
          <p:cNvCxnSpPr>
            <a:cxnSpLocks noChangeShapeType="1"/>
          </p:cNvCxnSpPr>
          <p:nvPr/>
        </p:nvCxnSpPr>
        <p:spPr bwMode="auto">
          <a:xfrm>
            <a:off x="3517900" y="2906713"/>
            <a:ext cx="539750" cy="0"/>
          </a:xfrm>
          <a:prstGeom prst="line">
            <a:avLst/>
          </a:prstGeom>
          <a:noFill/>
          <a:ln w="38100" algn="ctr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3519488" y="2708275"/>
            <a:ext cx="501650" cy="0"/>
          </a:xfrm>
          <a:prstGeom prst="line">
            <a:avLst/>
          </a:prstGeom>
          <a:noFill/>
          <a:ln w="38100" algn="ctr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Прямая соединительная линия 17"/>
          <p:cNvCxnSpPr>
            <a:cxnSpLocks noChangeShapeType="1"/>
          </p:cNvCxnSpPr>
          <p:nvPr/>
        </p:nvCxnSpPr>
        <p:spPr bwMode="auto">
          <a:xfrm>
            <a:off x="3519488" y="2511425"/>
            <a:ext cx="936625" cy="0"/>
          </a:xfrm>
          <a:prstGeom prst="line">
            <a:avLst/>
          </a:prstGeom>
          <a:noFill/>
          <a:ln w="38100" algn="ctr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3141663"/>
            <a:ext cx="9144000" cy="2378075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870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00156 -0.08264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108" grpId="0" animBg="1"/>
      <p:bldP spid="109" grpId="0" animBg="1"/>
      <p:bldP spid="110" grpId="0" animBg="1"/>
      <p:bldP spid="141" grpId="0" animBg="1"/>
      <p:bldP spid="29" grpId="0" animBg="1"/>
      <p:bldP spid="29" grpId="1" animBg="1"/>
      <p:bldP spid="29" grpId="2" animBg="1"/>
      <p:bldP spid="159" grpId="0" animBg="1"/>
      <p:bldP spid="159" grpId="1" animBg="1"/>
      <p:bldP spid="159" grpId="2" animBg="1"/>
      <p:bldP spid="160" grpId="0" animBg="1"/>
      <p:bldP spid="160" grpId="1" animBg="1"/>
      <p:bldP spid="160" grpId="2" animBg="1"/>
      <p:bldP spid="163" grpId="0" animBg="1"/>
      <p:bldP spid="163" grpId="1" animBg="1"/>
      <p:bldP spid="161" grpId="0" animBg="1"/>
      <p:bldP spid="161" grpId="1" animBg="1"/>
      <p:bldP spid="162" grpId="0" animBg="1"/>
      <p:bldP spid="162" grpId="1" animBg="1"/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6" grpId="0" animBg="1"/>
      <p:bldP spid="67" grpId="0" animBg="1"/>
      <p:bldP spid="57" grpId="0" animBg="1"/>
      <p:bldP spid="64" grpId="0" animBg="1"/>
      <p:bldP spid="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25538"/>
            <a:ext cx="9144000" cy="2378075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5111750" y="188913"/>
            <a:ext cx="3467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ru-RU" sz="1800"/>
          </a:p>
        </p:txBody>
      </p:sp>
      <p:sp>
        <p:nvSpPr>
          <p:cNvPr id="10244" name="Заголовок 3"/>
          <p:cNvSpPr>
            <a:spLocks noGrp="1"/>
          </p:cNvSpPr>
          <p:nvPr>
            <p:ph type="title"/>
          </p:nvPr>
        </p:nvSpPr>
        <p:spPr>
          <a:xfrm>
            <a:off x="1882775" y="188913"/>
            <a:ext cx="6696075" cy="1081087"/>
          </a:xfrm>
        </p:spPr>
        <p:txBody>
          <a:bodyPr/>
          <a:lstStyle/>
          <a:p>
            <a:r>
              <a:rPr lang="ru-RU" altLang="ru-RU" smtClean="0"/>
              <a:t>Расшифровка до учетного документа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50" y="3644900"/>
            <a:ext cx="8983663" cy="29527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C2EE37-14C8-4277-ABD4-A183E0872A47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3811">
            <a:off x="4749800" y="3062288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низ 4"/>
          <p:cNvSpPr>
            <a:spLocks noChangeArrowheads="1"/>
          </p:cNvSpPr>
          <p:nvPr/>
        </p:nvSpPr>
        <p:spPr bwMode="auto">
          <a:xfrm>
            <a:off x="4533900" y="3400425"/>
            <a:ext cx="398463" cy="2444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4211638" y="6067425"/>
            <a:ext cx="2016125" cy="161925"/>
          </a:xfrm>
          <a:prstGeom prst="roundRect">
            <a:avLst>
              <a:gd name="adj" fmla="val 16667"/>
            </a:avLst>
          </a:prstGeom>
          <a:solidFill>
            <a:srgbClr val="F9E383">
              <a:alpha val="0"/>
            </a:srgbClr>
          </a:solidFill>
          <a:ln w="28575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cxnSp>
        <p:nvCxnSpPr>
          <p:cNvPr id="10" name="Прямая соединительная линия 9"/>
          <p:cNvCxnSpPr>
            <a:cxnSpLocks noChangeShapeType="1"/>
          </p:cNvCxnSpPr>
          <p:nvPr/>
        </p:nvCxnSpPr>
        <p:spPr bwMode="auto">
          <a:xfrm>
            <a:off x="2538413" y="4724400"/>
            <a:ext cx="2105025" cy="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3811">
            <a:off x="5297488" y="6116638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0263" y="1628775"/>
            <a:ext cx="6864350" cy="3490913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0" name="Стрелка вниз 19"/>
          <p:cNvSpPr>
            <a:spLocks noChangeArrowheads="1"/>
          </p:cNvSpPr>
          <p:nvPr/>
        </p:nvSpPr>
        <p:spPr bwMode="auto">
          <a:xfrm rot="10800000">
            <a:off x="5219700" y="5373688"/>
            <a:ext cx="398463" cy="2444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790825" y="2060575"/>
            <a:ext cx="1116013" cy="1223963"/>
          </a:xfrm>
          <a:prstGeom prst="rect">
            <a:avLst/>
          </a:prstGeom>
          <a:solidFill>
            <a:srgbClr val="F9E383">
              <a:alpha val="0"/>
            </a:srgbClr>
          </a:solidFill>
          <a:ln w="28575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3811">
            <a:off x="3140075" y="2614613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1750" y="917575"/>
            <a:ext cx="5176838" cy="3363913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4" name="Стрелка вниз 23"/>
          <p:cNvSpPr>
            <a:spLocks noChangeArrowheads="1"/>
          </p:cNvSpPr>
          <p:nvPr/>
        </p:nvSpPr>
        <p:spPr bwMode="auto">
          <a:xfrm rot="-5400000">
            <a:off x="4733131" y="2191544"/>
            <a:ext cx="398463" cy="2444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</p:spTree>
    <p:custDataLst>
      <p:tags r:id="rId1"/>
    </p:custDataLst>
  </p:cSld>
  <p:clrMapOvr>
    <a:masterClrMapping/>
  </p:clrMapOvr>
  <p:transition advTm="452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0" grpId="0" animBg="1"/>
      <p:bldP spid="18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13" y="1196975"/>
            <a:ext cx="8639175" cy="5307013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1692275" y="152400"/>
            <a:ext cx="6911975" cy="1081088"/>
          </a:xfrm>
        </p:spPr>
        <p:txBody>
          <a:bodyPr/>
          <a:lstStyle/>
          <a:p>
            <a:r>
              <a:rPr lang="ru-RU" altLang="ru-RU" smtClean="0"/>
              <a:t>Дашборд. Что еще интересного?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F3225F-D6A9-4FFB-A452-212A53793D53}" type="slidenum">
              <a:rPr lang="ru-RU" altLang="ru-RU" smtClean="0"/>
              <a:pPr>
                <a:defRPr/>
              </a:pPr>
              <a:t>7</a:t>
            </a:fld>
            <a:endParaRPr lang="ru-RU" alt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4268788" y="4076700"/>
            <a:ext cx="0" cy="1944688"/>
          </a:xfrm>
          <a:prstGeom prst="line">
            <a:avLst/>
          </a:prstGeom>
          <a:solidFill>
            <a:srgbClr val="F9E383">
              <a:alpha val="50000"/>
            </a:srgbClr>
          </a:solidFill>
          <a:ln w="3175" cap="flat" cmpd="sng" algn="ctr">
            <a:solidFill>
              <a:schemeClr val="bg2">
                <a:lumMod val="50000"/>
              </a:schemeClr>
            </a:solidFill>
            <a:prstDash val="dashDot"/>
            <a:round/>
            <a:headEnd type="none" w="med" len="med"/>
            <a:tailEnd type="none" w="med" len="med"/>
          </a:ln>
          <a:effectLst/>
          <a:extLst/>
        </p:spPr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3811">
            <a:off x="588963" y="2109788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75" name="Прямая со стрелкой 16"/>
          <p:cNvCxnSpPr>
            <a:cxnSpLocks noChangeShapeType="1"/>
          </p:cNvCxnSpPr>
          <p:nvPr/>
        </p:nvCxnSpPr>
        <p:spPr bwMode="auto">
          <a:xfrm flipH="1">
            <a:off x="4643438" y="4365625"/>
            <a:ext cx="215900" cy="223838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6" name="TextBox 18"/>
          <p:cNvSpPr txBox="1">
            <a:spLocks noChangeArrowheads="1"/>
          </p:cNvSpPr>
          <p:nvPr/>
        </p:nvSpPr>
        <p:spPr bwMode="auto">
          <a:xfrm>
            <a:off x="4449763" y="4025900"/>
            <a:ext cx="1277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/>
              <a:t>Экстраполяция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492375"/>
            <a:ext cx="1979612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3914775"/>
            <a:ext cx="2828925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73" name="Прямая со стрелкой 10"/>
          <p:cNvCxnSpPr>
            <a:cxnSpLocks noChangeShapeType="1"/>
          </p:cNvCxnSpPr>
          <p:nvPr/>
        </p:nvCxnSpPr>
        <p:spPr bwMode="auto">
          <a:xfrm flipV="1">
            <a:off x="7380288" y="4732338"/>
            <a:ext cx="0" cy="373062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6291263" y="5157788"/>
            <a:ext cx="245745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/>
              <a:t>Представление в виде таблицы</a:t>
            </a:r>
          </a:p>
          <a:p>
            <a:pPr>
              <a:defRPr/>
            </a:pPr>
            <a:endParaRPr lang="ru-RU" sz="1200" dirty="0"/>
          </a:p>
          <a:p>
            <a:pPr>
              <a:defRPr/>
            </a:pPr>
            <a:r>
              <a:rPr lang="ru-RU" sz="1200" b="1" u="sng" dirty="0"/>
              <a:t>Доступен вид: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dirty="0"/>
              <a:t>Гистограмма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dirty="0"/>
              <a:t>Круговая диаграмма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dirty="0"/>
              <a:t>Таблица</a:t>
            </a:r>
          </a:p>
        </p:txBody>
      </p:sp>
      <p:cxnSp>
        <p:nvCxnSpPr>
          <p:cNvPr id="18" name="Прямая со стрелкой 16"/>
          <p:cNvCxnSpPr>
            <a:cxnSpLocks noChangeShapeType="1"/>
          </p:cNvCxnSpPr>
          <p:nvPr/>
        </p:nvCxnSpPr>
        <p:spPr bwMode="auto">
          <a:xfrm flipH="1">
            <a:off x="1763713" y="3141663"/>
            <a:ext cx="215900" cy="223837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77"/>
    </mc:Choice>
    <mc:Fallback xmlns="">
      <p:transition spd="slow" advTm="581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12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692275" y="152400"/>
            <a:ext cx="6911975" cy="1081088"/>
          </a:xfrm>
        </p:spPr>
        <p:txBody>
          <a:bodyPr/>
          <a:lstStyle/>
          <a:p>
            <a:r>
              <a:rPr lang="ru-RU" altLang="ru-RU" smtClean="0"/>
              <a:t>Расшифровка структуры показателя по аналитикам</a:t>
            </a:r>
          </a:p>
        </p:txBody>
      </p:sp>
      <p:sp>
        <p:nvSpPr>
          <p:cNvPr id="10243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6535BFF-D2D5-4544-85F6-B890FBA10193}" type="slidenum">
              <a:rPr lang="ru-RU" altLang="ru-RU" sz="1000" smtClean="0">
                <a:solidFill>
                  <a:srgbClr val="D20000"/>
                </a:solidFill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8</a:t>
            </a:fld>
            <a:endParaRPr lang="ru-RU" altLang="ru-RU" sz="1000" smtClean="0">
              <a:solidFill>
                <a:srgbClr val="D20000"/>
              </a:solidFill>
            </a:endParaRPr>
          </a:p>
        </p:txBody>
      </p:sp>
      <p:grpSp>
        <p:nvGrpSpPr>
          <p:cNvPr id="12292" name="Группа 41"/>
          <p:cNvGrpSpPr>
            <a:grpSpLocks/>
          </p:cNvGrpSpPr>
          <p:nvPr/>
        </p:nvGrpSpPr>
        <p:grpSpPr bwMode="auto">
          <a:xfrm>
            <a:off x="179388" y="1077913"/>
            <a:ext cx="8820150" cy="5375275"/>
            <a:chOff x="0" y="764704"/>
            <a:chExt cx="9144000" cy="5660904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64704"/>
              <a:ext cx="9144000" cy="5660904"/>
            </a:xfrm>
            <a:prstGeom prst="rect">
              <a:avLst/>
            </a:prstGeom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outerShdw blurRad="254000" dist="50800" dir="5400000" algn="ctr" rotWithShape="0">
                <a:srgbClr val="000000">
                  <a:alpha val="43137"/>
                </a:srgbClr>
              </a:outerShdw>
            </a:effectLst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60259" y="2924742"/>
              <a:ext cx="2555909" cy="213998"/>
            </a:xfrm>
            <a:prstGeom prst="rect">
              <a:avLst/>
            </a:prstGeom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</p:pic>
      </p:grpSp>
      <p:sp>
        <p:nvSpPr>
          <p:cNvPr id="45" name="Скругленный прямоугольник 44"/>
          <p:cNvSpPr/>
          <p:nvPr/>
        </p:nvSpPr>
        <p:spPr>
          <a:xfrm>
            <a:off x="4600575" y="2266950"/>
            <a:ext cx="3211513" cy="73025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2268538" y="3500438"/>
            <a:ext cx="1727200" cy="151288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7" name="Прямая со стрелкой 46"/>
          <p:cNvCxnSpPr/>
          <p:nvPr/>
        </p:nvCxnSpPr>
        <p:spPr>
          <a:xfrm flipV="1">
            <a:off x="3635375" y="2997200"/>
            <a:ext cx="1008063" cy="5984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олилиния 47"/>
          <p:cNvSpPr/>
          <p:nvPr/>
        </p:nvSpPr>
        <p:spPr>
          <a:xfrm rot="-180000">
            <a:off x="646113" y="5060950"/>
            <a:ext cx="2725737" cy="1308100"/>
          </a:xfrm>
          <a:custGeom>
            <a:avLst/>
            <a:gdLst>
              <a:gd name="connsiteX0" fmla="*/ 0 w 2242686"/>
              <a:gd name="connsiteY0" fmla="*/ 866273 h 981776"/>
              <a:gd name="connsiteX1" fmla="*/ 510139 w 2242686"/>
              <a:gd name="connsiteY1" fmla="*/ 0 h 981776"/>
              <a:gd name="connsiteX2" fmla="*/ 1944303 w 2242686"/>
              <a:gd name="connsiteY2" fmla="*/ 308008 h 981776"/>
              <a:gd name="connsiteX3" fmla="*/ 2242686 w 2242686"/>
              <a:gd name="connsiteY3" fmla="*/ 981776 h 981776"/>
              <a:gd name="connsiteX4" fmla="*/ 0 w 2242686"/>
              <a:gd name="connsiteY4" fmla="*/ 866273 h 981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2686" h="981776">
                <a:moveTo>
                  <a:pt x="0" y="866273"/>
                </a:moveTo>
                <a:lnTo>
                  <a:pt x="510139" y="0"/>
                </a:lnTo>
                <a:lnTo>
                  <a:pt x="1944303" y="308008"/>
                </a:lnTo>
                <a:lnTo>
                  <a:pt x="2242686" y="981776"/>
                </a:lnTo>
                <a:lnTo>
                  <a:pt x="0" y="866273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29000"/>
            </a:schemeClr>
          </a:solidFill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743726" y="3861048"/>
            <a:ext cx="74815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99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?</a:t>
            </a:r>
          </a:p>
        </p:txBody>
      </p:sp>
      <p:cxnSp>
        <p:nvCxnSpPr>
          <p:cNvPr id="50" name="Прямая со стрелкой 49"/>
          <p:cNvCxnSpPr/>
          <p:nvPr/>
        </p:nvCxnSpPr>
        <p:spPr>
          <a:xfrm flipH="1" flipV="1">
            <a:off x="971550" y="2195513"/>
            <a:ext cx="3629025" cy="15398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395288" y="2124075"/>
            <a:ext cx="576262" cy="1428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778184" y="6524625"/>
            <a:ext cx="2425664" cy="261610"/>
          </a:xfrm>
          <a:prstGeom prst="rect">
            <a:avLst/>
          </a:prstGeom>
          <a:solidFill>
            <a:schemeClr val="accent3">
              <a:lumMod val="40000"/>
              <a:lumOff val="60000"/>
              <a:alpha val="43000"/>
            </a:schemeClr>
          </a:solidFill>
          <a:ln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100" b="1" dirty="0" smtClean="0"/>
              <a:t>Наши ожидания возврата долга</a:t>
            </a:r>
            <a:endParaRPr lang="ru-RU" sz="1100" b="1" dirty="0"/>
          </a:p>
        </p:txBody>
      </p:sp>
      <p:cxnSp>
        <p:nvCxnSpPr>
          <p:cNvPr id="53" name="Прямая со стрелкой 52"/>
          <p:cNvCxnSpPr/>
          <p:nvPr/>
        </p:nvCxnSpPr>
        <p:spPr>
          <a:xfrm flipV="1">
            <a:off x="1706563" y="6284913"/>
            <a:ext cx="73025" cy="215900"/>
          </a:xfrm>
          <a:prstGeom prst="straightConnector1">
            <a:avLst/>
          </a:prstGeom>
          <a:ln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Рисунок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284538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66"/>
    </mc:Choice>
    <mc:Fallback xmlns="">
      <p:transition spd="slow" advTm="361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5111750" y="188913"/>
            <a:ext cx="3467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ru-RU" sz="1800"/>
          </a:p>
        </p:txBody>
      </p:sp>
      <p:sp>
        <p:nvSpPr>
          <p:cNvPr id="13315" name="Заголовок 3"/>
          <p:cNvSpPr>
            <a:spLocks noGrp="1"/>
          </p:cNvSpPr>
          <p:nvPr>
            <p:ph type="title"/>
          </p:nvPr>
        </p:nvSpPr>
        <p:spPr>
          <a:xfrm>
            <a:off x="1692275" y="152400"/>
            <a:ext cx="6696075" cy="1081088"/>
          </a:xfrm>
        </p:spPr>
        <p:txBody>
          <a:bodyPr/>
          <a:lstStyle/>
          <a:p>
            <a:r>
              <a:rPr lang="ru-RU" altLang="ru-RU" smtClean="0"/>
              <a:t>Поменяем кредитную политику по отношению  к покупателям ?  </a:t>
            </a:r>
          </a:p>
        </p:txBody>
      </p:sp>
      <p:sp>
        <p:nvSpPr>
          <p:cNvPr id="6149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427CAC-D7E8-4BC8-9011-E83D104C7408}" type="slidenum">
              <a:rPr lang="ru-RU" altLang="ru-RU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9</a:t>
            </a:fld>
            <a:endParaRPr lang="ru-RU" altLang="ru-RU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6443663" y="1127125"/>
            <a:ext cx="1441450" cy="1149350"/>
          </a:xfrm>
          <a:prstGeom prst="rect">
            <a:avLst/>
          </a:prstGeom>
          <a:solidFill>
            <a:srgbClr val="4F81BD">
              <a:alpha val="0"/>
            </a:srgbClr>
          </a:solidFill>
          <a:ln w="25400" cap="flat" cmpd="sng" algn="ctr">
            <a:solidFill>
              <a:sysClr val="windowText" lastClr="000000"/>
            </a:solidFill>
            <a:prstDash val="dashDot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cxnSp>
        <p:nvCxnSpPr>
          <p:cNvPr id="13318" name="Прямая соединительная линия 126"/>
          <p:cNvCxnSpPr>
            <a:cxnSpLocks noChangeShapeType="1"/>
          </p:cNvCxnSpPr>
          <p:nvPr/>
        </p:nvCxnSpPr>
        <p:spPr bwMode="auto">
          <a:xfrm>
            <a:off x="1898650" y="1106488"/>
            <a:ext cx="0" cy="2663825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9" name="Прямая соединительная линия 127"/>
          <p:cNvCxnSpPr>
            <a:cxnSpLocks noChangeShapeType="1"/>
          </p:cNvCxnSpPr>
          <p:nvPr/>
        </p:nvCxnSpPr>
        <p:spPr bwMode="auto">
          <a:xfrm>
            <a:off x="3914775" y="1106488"/>
            <a:ext cx="0" cy="2663825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0" name="Прямая соединительная линия 128"/>
          <p:cNvCxnSpPr>
            <a:cxnSpLocks noChangeShapeType="1"/>
          </p:cNvCxnSpPr>
          <p:nvPr/>
        </p:nvCxnSpPr>
        <p:spPr bwMode="auto">
          <a:xfrm>
            <a:off x="6003925" y="1098550"/>
            <a:ext cx="0" cy="2663825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1" name="Прямая соединительная линия 129"/>
          <p:cNvCxnSpPr>
            <a:cxnSpLocks noChangeShapeType="1"/>
          </p:cNvCxnSpPr>
          <p:nvPr/>
        </p:nvCxnSpPr>
        <p:spPr bwMode="auto">
          <a:xfrm>
            <a:off x="1395413" y="1106488"/>
            <a:ext cx="4606925" cy="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2" name="Прямая соединительная линия 130"/>
          <p:cNvCxnSpPr>
            <a:cxnSpLocks noChangeShapeType="1"/>
          </p:cNvCxnSpPr>
          <p:nvPr/>
        </p:nvCxnSpPr>
        <p:spPr bwMode="auto">
          <a:xfrm>
            <a:off x="1395413" y="2185988"/>
            <a:ext cx="4606925" cy="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3" name="Прямая соединительная линия 131"/>
          <p:cNvCxnSpPr>
            <a:cxnSpLocks noChangeShapeType="1"/>
          </p:cNvCxnSpPr>
          <p:nvPr/>
        </p:nvCxnSpPr>
        <p:spPr bwMode="auto">
          <a:xfrm>
            <a:off x="1395413" y="3338513"/>
            <a:ext cx="4606925" cy="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" name="TextBox 132"/>
          <p:cNvSpPr txBox="1"/>
          <p:nvPr/>
        </p:nvSpPr>
        <p:spPr>
          <a:xfrm>
            <a:off x="2660650" y="3779838"/>
            <a:ext cx="25765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prstClr val="black"/>
                </a:solidFill>
                <a:latin typeface="Calibri"/>
                <a:cs typeface="+mn-cs"/>
              </a:rPr>
              <a:t>Платежная дисциплина</a:t>
            </a:r>
          </a:p>
        </p:txBody>
      </p:sp>
      <p:sp>
        <p:nvSpPr>
          <p:cNvPr id="134" name="TextBox 133"/>
          <p:cNvSpPr txBox="1"/>
          <p:nvPr/>
        </p:nvSpPr>
        <p:spPr>
          <a:xfrm rot="16200000">
            <a:off x="1222375" y="2673350"/>
            <a:ext cx="8763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prstClr val="black"/>
                </a:solidFill>
                <a:latin typeface="Calibri"/>
                <a:cs typeface="+mn-cs"/>
              </a:rPr>
              <a:t>Низкая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4359275" y="3368675"/>
            <a:ext cx="10064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prstClr val="black"/>
                </a:solidFill>
                <a:latin typeface="Calibri"/>
                <a:cs typeface="+mn-cs"/>
              </a:rPr>
              <a:t>Высокая</a:t>
            </a:r>
          </a:p>
        </p:txBody>
      </p:sp>
      <p:sp>
        <p:nvSpPr>
          <p:cNvPr id="136" name="TextBox 135"/>
          <p:cNvSpPr txBox="1"/>
          <p:nvPr/>
        </p:nvSpPr>
        <p:spPr>
          <a:xfrm rot="16200000">
            <a:off x="1148556" y="1491457"/>
            <a:ext cx="10064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prstClr val="black"/>
                </a:solidFill>
                <a:latin typeface="Calibri"/>
                <a:cs typeface="+mn-cs"/>
              </a:rPr>
              <a:t>Высокая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2446338" y="3368675"/>
            <a:ext cx="8747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rgbClr val="FF0000"/>
                </a:solidFill>
                <a:latin typeface="Calibri"/>
                <a:cs typeface="+mn-cs"/>
              </a:rPr>
              <a:t>Низкая</a:t>
            </a:r>
          </a:p>
        </p:txBody>
      </p:sp>
      <p:sp>
        <p:nvSpPr>
          <p:cNvPr id="138" name="TextBox 137"/>
          <p:cNvSpPr txBox="1"/>
          <p:nvPr/>
        </p:nvSpPr>
        <p:spPr>
          <a:xfrm rot="16200000">
            <a:off x="518319" y="1981994"/>
            <a:ext cx="1363662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prstClr val="black"/>
                </a:solidFill>
                <a:latin typeface="Calibri"/>
                <a:cs typeface="+mn-cs"/>
              </a:rPr>
              <a:t>Значимость</a:t>
            </a:r>
          </a:p>
        </p:txBody>
      </p:sp>
      <p:cxnSp>
        <p:nvCxnSpPr>
          <p:cNvPr id="13330" name="Прямая соединительная линия 138"/>
          <p:cNvCxnSpPr>
            <a:cxnSpLocks noChangeShapeType="1"/>
          </p:cNvCxnSpPr>
          <p:nvPr/>
        </p:nvCxnSpPr>
        <p:spPr bwMode="auto">
          <a:xfrm>
            <a:off x="1908175" y="3767138"/>
            <a:ext cx="4103688" cy="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1" name="Прямая соединительная линия 139"/>
          <p:cNvCxnSpPr>
            <a:cxnSpLocks noChangeShapeType="1"/>
          </p:cNvCxnSpPr>
          <p:nvPr/>
        </p:nvCxnSpPr>
        <p:spPr bwMode="auto">
          <a:xfrm>
            <a:off x="1395413" y="1106488"/>
            <a:ext cx="0" cy="2232025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1" name="Прямоугольник 140"/>
          <p:cNvSpPr/>
          <p:nvPr/>
        </p:nvSpPr>
        <p:spPr>
          <a:xfrm>
            <a:off x="2906713" y="1674813"/>
            <a:ext cx="720725" cy="360362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kern="0" dirty="0">
                <a:solidFill>
                  <a:prstClr val="black"/>
                </a:solidFill>
                <a:latin typeface="Calibri"/>
                <a:cs typeface="+mn-cs"/>
              </a:rPr>
              <a:t>П</a:t>
            </a:r>
          </a:p>
        </p:txBody>
      </p:sp>
      <p:sp>
        <p:nvSpPr>
          <p:cNvPr id="142" name="Прямоугольник 141"/>
          <p:cNvSpPr/>
          <p:nvPr/>
        </p:nvSpPr>
        <p:spPr>
          <a:xfrm>
            <a:off x="2187575" y="1674813"/>
            <a:ext cx="719138" cy="360362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kern="0" dirty="0">
                <a:solidFill>
                  <a:prstClr val="black"/>
                </a:solidFill>
                <a:latin typeface="Calibri"/>
                <a:cs typeface="+mn-cs"/>
              </a:rPr>
              <a:t>А</a:t>
            </a:r>
          </a:p>
        </p:txBody>
      </p:sp>
      <p:sp>
        <p:nvSpPr>
          <p:cNvPr id="143" name="Прямоугольник 142"/>
          <p:cNvSpPr/>
          <p:nvPr/>
        </p:nvSpPr>
        <p:spPr>
          <a:xfrm>
            <a:off x="3143250" y="2322513"/>
            <a:ext cx="476250" cy="360362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kern="0" dirty="0">
                <a:solidFill>
                  <a:prstClr val="black"/>
                </a:solidFill>
                <a:latin typeface="Calibri"/>
                <a:cs typeface="+mn-cs"/>
              </a:rPr>
              <a:t>П</a:t>
            </a:r>
          </a:p>
        </p:txBody>
      </p:sp>
      <p:sp>
        <p:nvSpPr>
          <p:cNvPr id="144" name="Прямоугольник 143"/>
          <p:cNvSpPr/>
          <p:nvPr/>
        </p:nvSpPr>
        <p:spPr>
          <a:xfrm>
            <a:off x="2187575" y="2322513"/>
            <a:ext cx="955675" cy="360362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kern="0" dirty="0">
                <a:solidFill>
                  <a:prstClr val="black"/>
                </a:solidFill>
                <a:latin typeface="Calibri"/>
                <a:cs typeface="+mn-cs"/>
              </a:rPr>
              <a:t>А</a:t>
            </a:r>
          </a:p>
        </p:txBody>
      </p:sp>
      <p:sp>
        <p:nvSpPr>
          <p:cNvPr id="145" name="Прямоугольник 144"/>
          <p:cNvSpPr/>
          <p:nvPr/>
        </p:nvSpPr>
        <p:spPr>
          <a:xfrm>
            <a:off x="4814888" y="2322513"/>
            <a:ext cx="900112" cy="360362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kern="0" dirty="0">
                <a:solidFill>
                  <a:prstClr val="black"/>
                </a:solidFill>
                <a:latin typeface="Calibri"/>
                <a:cs typeface="+mn-cs"/>
              </a:rPr>
              <a:t>П</a:t>
            </a:r>
          </a:p>
        </p:txBody>
      </p:sp>
      <p:sp>
        <p:nvSpPr>
          <p:cNvPr id="146" name="Прямоугольник 145"/>
          <p:cNvSpPr/>
          <p:nvPr/>
        </p:nvSpPr>
        <p:spPr>
          <a:xfrm>
            <a:off x="4273550" y="2322513"/>
            <a:ext cx="541338" cy="360362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kern="0" dirty="0">
                <a:solidFill>
                  <a:prstClr val="black"/>
                </a:solidFill>
                <a:latin typeface="Calibri"/>
                <a:cs typeface="+mn-cs"/>
              </a:rPr>
              <a:t>А</a:t>
            </a:r>
          </a:p>
        </p:txBody>
      </p:sp>
      <p:sp>
        <p:nvSpPr>
          <p:cNvPr id="147" name="Прямоугольник 146"/>
          <p:cNvSpPr/>
          <p:nvPr/>
        </p:nvSpPr>
        <p:spPr>
          <a:xfrm>
            <a:off x="4645025" y="1674813"/>
            <a:ext cx="1079500" cy="360362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kern="0" dirty="0">
                <a:solidFill>
                  <a:prstClr val="black"/>
                </a:solidFill>
                <a:latin typeface="Calibri"/>
                <a:cs typeface="+mn-cs"/>
              </a:rPr>
              <a:t>П</a:t>
            </a:r>
          </a:p>
        </p:txBody>
      </p:sp>
      <p:sp>
        <p:nvSpPr>
          <p:cNvPr id="148" name="Прямоугольник 147"/>
          <p:cNvSpPr/>
          <p:nvPr/>
        </p:nvSpPr>
        <p:spPr>
          <a:xfrm>
            <a:off x="4286250" y="1674813"/>
            <a:ext cx="360363" cy="360362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kern="0" dirty="0">
                <a:solidFill>
                  <a:prstClr val="black"/>
                </a:solidFill>
                <a:latin typeface="Calibri"/>
                <a:cs typeface="+mn-cs"/>
              </a:rPr>
              <a:t>А</a:t>
            </a:r>
          </a:p>
        </p:txBody>
      </p:sp>
      <p:sp>
        <p:nvSpPr>
          <p:cNvPr id="149" name="Прямоугольник 148"/>
          <p:cNvSpPr/>
          <p:nvPr/>
        </p:nvSpPr>
        <p:spPr>
          <a:xfrm>
            <a:off x="6616700" y="1292225"/>
            <a:ext cx="1079500" cy="360363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latin typeface="Calibri"/>
                <a:cs typeface="+mn-cs"/>
              </a:rPr>
              <a:t>Аванс</a:t>
            </a:r>
          </a:p>
        </p:txBody>
      </p:sp>
      <p:sp>
        <p:nvSpPr>
          <p:cNvPr id="150" name="Прямоугольник 149"/>
          <p:cNvSpPr/>
          <p:nvPr/>
        </p:nvSpPr>
        <p:spPr>
          <a:xfrm>
            <a:off x="6616700" y="1720850"/>
            <a:ext cx="1079500" cy="360363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err="1">
                <a:solidFill>
                  <a:prstClr val="black"/>
                </a:solidFill>
                <a:latin typeface="Calibri"/>
                <a:cs typeface="+mn-cs"/>
              </a:rPr>
              <a:t>Постоплата</a:t>
            </a:r>
            <a:endParaRPr lang="ru-RU" sz="1400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3342" name="Рисунок 1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420938"/>
            <a:ext cx="1636713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" name="Стрелка влево 151"/>
          <p:cNvSpPr/>
          <p:nvPr/>
        </p:nvSpPr>
        <p:spPr>
          <a:xfrm>
            <a:off x="2906713" y="1700213"/>
            <a:ext cx="252412" cy="334962"/>
          </a:xfrm>
          <a:prstGeom prst="leftArrow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3" name="Стрелка влево 152"/>
          <p:cNvSpPr/>
          <p:nvPr/>
        </p:nvSpPr>
        <p:spPr>
          <a:xfrm rot="10800000">
            <a:off x="2654300" y="1700213"/>
            <a:ext cx="252413" cy="334962"/>
          </a:xfrm>
          <a:prstGeom prst="leftArrow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4" name="Стрелка влево 153"/>
          <p:cNvSpPr/>
          <p:nvPr/>
        </p:nvSpPr>
        <p:spPr>
          <a:xfrm>
            <a:off x="3143250" y="2328863"/>
            <a:ext cx="185738" cy="334962"/>
          </a:xfrm>
          <a:prstGeom prst="leftArrow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5" name="Стрелка влево 154"/>
          <p:cNvSpPr/>
          <p:nvPr/>
        </p:nvSpPr>
        <p:spPr>
          <a:xfrm>
            <a:off x="4822825" y="2322513"/>
            <a:ext cx="360363" cy="334962"/>
          </a:xfrm>
          <a:prstGeom prst="leftArrow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6" name="Стрелка влево 155"/>
          <p:cNvSpPr/>
          <p:nvPr/>
        </p:nvSpPr>
        <p:spPr>
          <a:xfrm rot="10800000">
            <a:off x="4635500" y="2322513"/>
            <a:ext cx="179388" cy="334962"/>
          </a:xfrm>
          <a:prstGeom prst="leftArrow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7" name="Стрелка влево 156"/>
          <p:cNvSpPr/>
          <p:nvPr/>
        </p:nvSpPr>
        <p:spPr>
          <a:xfrm>
            <a:off x="4651375" y="1690688"/>
            <a:ext cx="442913" cy="334962"/>
          </a:xfrm>
          <a:prstGeom prst="leftArrow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2105025" y="2824163"/>
            <a:ext cx="17573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Calibri"/>
                <a:cs typeface="+mn-cs"/>
              </a:rPr>
              <a:t>Аванс </a:t>
            </a:r>
            <a:r>
              <a:rPr lang="en-US" sz="1200" b="1" dirty="0">
                <a:solidFill>
                  <a:prstClr val="black"/>
                </a:solidFill>
                <a:latin typeface="Calibri"/>
                <a:cs typeface="+mn-cs"/>
              </a:rPr>
              <a:t>7</a:t>
            </a:r>
            <a:r>
              <a:rPr lang="ru-RU" sz="1200" b="1" dirty="0">
                <a:solidFill>
                  <a:prstClr val="black"/>
                </a:solidFill>
                <a:latin typeface="Calibri"/>
                <a:cs typeface="+mn-cs"/>
              </a:rPr>
              <a:t>0%</a:t>
            </a:r>
            <a:r>
              <a:rPr lang="en-US" sz="1200" b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alibri"/>
                <a:cs typeface="+mn-cs"/>
              </a:rPr>
              <a:t>или 100%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err="1">
                <a:solidFill>
                  <a:prstClr val="black"/>
                </a:solidFill>
                <a:latin typeface="Calibri"/>
                <a:cs typeface="+mn-cs"/>
              </a:rPr>
              <a:t>Постоплата</a:t>
            </a:r>
            <a:r>
              <a:rPr lang="ru-RU" sz="1200" b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1200" b="1" dirty="0">
                <a:solidFill>
                  <a:prstClr val="black"/>
                </a:solidFill>
                <a:latin typeface="Calibri"/>
                <a:cs typeface="+mn-cs"/>
              </a:rPr>
              <a:t>3</a:t>
            </a:r>
            <a:r>
              <a:rPr lang="ru-RU" sz="1200" b="1" dirty="0">
                <a:solidFill>
                  <a:prstClr val="black"/>
                </a:solidFill>
                <a:latin typeface="Calibri"/>
                <a:cs typeface="+mn-cs"/>
              </a:rPr>
              <a:t>0% или 0%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4254500" y="2824163"/>
            <a:ext cx="12461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Calibri"/>
                <a:cs typeface="+mn-cs"/>
              </a:rPr>
              <a:t>Аванс </a:t>
            </a:r>
            <a:r>
              <a:rPr lang="en-US" sz="1200" b="1" dirty="0">
                <a:solidFill>
                  <a:prstClr val="black"/>
                </a:solidFill>
                <a:latin typeface="Calibri"/>
                <a:cs typeface="+mn-cs"/>
              </a:rPr>
              <a:t>40</a:t>
            </a:r>
            <a:r>
              <a:rPr lang="ru-RU" sz="1200" b="1" dirty="0">
                <a:solidFill>
                  <a:prstClr val="black"/>
                </a:solidFill>
                <a:latin typeface="Calibri"/>
                <a:cs typeface="+mn-cs"/>
              </a:rPr>
              <a:t>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err="1">
                <a:solidFill>
                  <a:prstClr val="black"/>
                </a:solidFill>
                <a:latin typeface="Calibri"/>
                <a:cs typeface="+mn-cs"/>
              </a:rPr>
              <a:t>Постоплата</a:t>
            </a:r>
            <a:r>
              <a:rPr lang="ru-RU" sz="1200" b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1200" b="1" dirty="0">
                <a:solidFill>
                  <a:prstClr val="black"/>
                </a:solidFill>
                <a:latin typeface="Calibri"/>
                <a:cs typeface="+mn-cs"/>
              </a:rPr>
              <a:t>6</a:t>
            </a:r>
            <a:r>
              <a:rPr lang="ru-RU" sz="1200" b="1" dirty="0">
                <a:solidFill>
                  <a:prstClr val="black"/>
                </a:solidFill>
                <a:latin typeface="Calibri"/>
                <a:cs typeface="+mn-cs"/>
              </a:rPr>
              <a:t>0%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2362200" y="1117600"/>
            <a:ext cx="12461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Calibri"/>
                <a:cs typeface="+mn-cs"/>
              </a:rPr>
              <a:t>Аванс 50%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err="1">
                <a:solidFill>
                  <a:prstClr val="black"/>
                </a:solidFill>
                <a:latin typeface="Calibri"/>
                <a:cs typeface="+mn-cs"/>
              </a:rPr>
              <a:t>Постоплата</a:t>
            </a:r>
            <a:r>
              <a:rPr lang="ru-RU" sz="1200" b="1" dirty="0">
                <a:solidFill>
                  <a:prstClr val="black"/>
                </a:solidFill>
                <a:latin typeface="Calibri"/>
                <a:cs typeface="+mn-cs"/>
              </a:rPr>
              <a:t> 50%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4321175" y="1117600"/>
            <a:ext cx="12461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Calibri"/>
                <a:cs typeface="+mn-cs"/>
              </a:rPr>
              <a:t>Аванс 20%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err="1">
                <a:solidFill>
                  <a:prstClr val="black"/>
                </a:solidFill>
                <a:latin typeface="Calibri"/>
                <a:cs typeface="+mn-cs"/>
              </a:rPr>
              <a:t>Постоплата</a:t>
            </a:r>
            <a:r>
              <a:rPr lang="ru-RU" sz="1200" b="1" dirty="0">
                <a:solidFill>
                  <a:prstClr val="black"/>
                </a:solidFill>
                <a:latin typeface="Calibri"/>
                <a:cs typeface="+mn-cs"/>
              </a:rPr>
              <a:t> 80%</a:t>
            </a:r>
          </a:p>
        </p:txBody>
      </p:sp>
      <p:pic>
        <p:nvPicPr>
          <p:cNvPr id="162" name="Рисунок 1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" y="4316413"/>
            <a:ext cx="4608513" cy="2101850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63" name="Рисунок 1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188" y="4316413"/>
            <a:ext cx="4464050" cy="2078037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64" name="TextBox 163"/>
          <p:cNvSpPr txBox="1"/>
          <p:nvPr/>
        </p:nvSpPr>
        <p:spPr>
          <a:xfrm>
            <a:off x="250825" y="6369050"/>
            <a:ext cx="3646488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70C0"/>
                </a:solidFill>
                <a:latin typeface="Calibri"/>
                <a:cs typeface="+mn-cs"/>
              </a:rPr>
              <a:t>Классы контрагентов от задолженности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5489575" y="6378575"/>
            <a:ext cx="296703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70C0"/>
                </a:solidFill>
                <a:latin typeface="Calibri"/>
                <a:cs typeface="+mn-cs"/>
              </a:rPr>
              <a:t>Условия расчетов по договорам</a:t>
            </a:r>
          </a:p>
        </p:txBody>
      </p:sp>
      <p:sp>
        <p:nvSpPr>
          <p:cNvPr id="46" name="Прямоугольник 45"/>
          <p:cNvSpPr>
            <a:spLocks noChangeArrowheads="1"/>
          </p:cNvSpPr>
          <p:nvPr/>
        </p:nvSpPr>
        <p:spPr bwMode="auto">
          <a:xfrm>
            <a:off x="3929063" y="2205038"/>
            <a:ext cx="2047875" cy="1108075"/>
          </a:xfrm>
          <a:prstGeom prst="rect">
            <a:avLst/>
          </a:prstGeom>
          <a:solidFill>
            <a:srgbClr val="F9E383">
              <a:alpha val="85097"/>
            </a:srgbClr>
          </a:solidFill>
          <a:ln w="3175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sp>
        <p:nvSpPr>
          <p:cNvPr id="47" name="Стрелка влево 46"/>
          <p:cNvSpPr/>
          <p:nvPr/>
        </p:nvSpPr>
        <p:spPr>
          <a:xfrm rot="10800000">
            <a:off x="2886075" y="2328863"/>
            <a:ext cx="252413" cy="334962"/>
          </a:xfrm>
          <a:prstGeom prst="leftArrow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8" name="Прямоугольник 47"/>
          <p:cNvSpPr>
            <a:spLocks noChangeArrowheads="1"/>
          </p:cNvSpPr>
          <p:nvPr/>
        </p:nvSpPr>
        <p:spPr bwMode="auto">
          <a:xfrm>
            <a:off x="3929063" y="1123950"/>
            <a:ext cx="2047875" cy="1036638"/>
          </a:xfrm>
          <a:prstGeom prst="rect">
            <a:avLst/>
          </a:prstGeom>
          <a:solidFill>
            <a:srgbClr val="F9E383">
              <a:alpha val="85097"/>
            </a:srgbClr>
          </a:solidFill>
          <a:ln w="3175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cxnSp>
        <p:nvCxnSpPr>
          <p:cNvPr id="50" name="Прямая со стрелкой 49"/>
          <p:cNvCxnSpPr>
            <a:cxnSpLocks noChangeShapeType="1"/>
          </p:cNvCxnSpPr>
          <p:nvPr/>
        </p:nvCxnSpPr>
        <p:spPr bwMode="auto">
          <a:xfrm flipV="1">
            <a:off x="2214563" y="2497138"/>
            <a:ext cx="352425" cy="0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191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6|23|9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9|11.3|28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9|3.9|2.9|23.6|6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|17.5|1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0.6|0.7|29.4|1.1|18.1|8.6|4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9.1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3.3|28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|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heme/theme1.xml><?xml version="1.0" encoding="utf-8"?>
<a:theme xmlns:a="http://schemas.openxmlformats.org/drawingml/2006/main" name="1409_Шаблон">
  <a:themeElements>
    <a:clrScheme name="14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14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4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37510</TotalTime>
  <Words>2099</Words>
  <Application>Microsoft Office PowerPoint</Application>
  <PresentationFormat>Экран (4:3)</PresentationFormat>
  <Paragraphs>249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1409_Шаблон</vt:lpstr>
      <vt:lpstr>Презентация PowerPoint</vt:lpstr>
      <vt:lpstr>Структура презентации по областям анализа</vt:lpstr>
      <vt:lpstr>BSC: стратегическая карта целей, KPI, инициативы</vt:lpstr>
      <vt:lpstr>Дашборд. Наглядное представление показателей</vt:lpstr>
      <vt:lpstr>Что показывает ВИДЖЕТ?</vt:lpstr>
      <vt:lpstr>Расшифровка до учетного документа</vt:lpstr>
      <vt:lpstr>Дашборд. Что еще интересного?</vt:lpstr>
      <vt:lpstr>Расшифровка структуры показателя по аналитикам</vt:lpstr>
      <vt:lpstr>Поменяем кредитную политику по отношению  к покупателям ?  </vt:lpstr>
      <vt:lpstr>BSC. «Счетные карты»</vt:lpstr>
      <vt:lpstr>KPI. Адресное информирование ответственных</vt:lpstr>
      <vt:lpstr>Далее – анализ финансовой отчетности</vt:lpstr>
      <vt:lpstr>Анализ ФХД</vt:lpstr>
      <vt:lpstr>Сравнительный анализ бюджетов. Сводная таблица</vt:lpstr>
      <vt:lpstr>Сравнительный анализ бюджетов</vt:lpstr>
      <vt:lpstr>Факторный анализ</vt:lpstr>
      <vt:lpstr>Далее – анализ проектов</vt:lpstr>
      <vt:lpstr>Анализ инвестиционных проектов</vt:lpstr>
      <vt:lpstr>Оценка инвестиционных альтернатив</vt:lpstr>
      <vt:lpstr>Презентация PowerPoint</vt:lpstr>
    </vt:vector>
  </TitlesOfParts>
  <Company>1C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доклада</dc:title>
  <dc:creator>admin</dc:creator>
  <cp:lastModifiedBy>Митрохин Станислав</cp:lastModifiedBy>
  <cp:revision>1302</cp:revision>
  <cp:lastPrinted>2017-02-28T15:37:49Z</cp:lastPrinted>
  <dcterms:created xsi:type="dcterms:W3CDTF">2014-08-20T11:28:12Z</dcterms:created>
  <dcterms:modified xsi:type="dcterms:W3CDTF">2017-03-10T10:27:47Z</dcterms:modified>
</cp:coreProperties>
</file>