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6" r:id="rId2"/>
    <p:sldId id="257" r:id="rId3"/>
    <p:sldId id="258" r:id="rId4"/>
    <p:sldId id="259" r:id="rId5"/>
    <p:sldId id="260" r:id="rId6"/>
    <p:sldId id="261" r:id="rId7"/>
    <p:sldId id="262" r:id="rId8"/>
    <p:sldId id="272" r:id="rId9"/>
    <p:sldId id="263" r:id="rId10"/>
    <p:sldId id="264" r:id="rId11"/>
    <p:sldId id="273" r:id="rId12"/>
    <p:sldId id="271" r:id="rId13"/>
    <p:sldId id="265" r:id="rId14"/>
    <p:sldId id="270"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3291" autoAdjust="0"/>
  </p:normalViewPr>
  <p:slideViewPr>
    <p:cSldViewPr>
      <p:cViewPr>
        <p:scale>
          <a:sx n="40" d="100"/>
          <a:sy n="40" d="100"/>
        </p:scale>
        <p:origin x="-828"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DEC8FF9-A7BA-4595-81E9-2C78CCDD04B5}" type="datetimeFigureOut">
              <a:rPr lang="ru-RU" smtClean="0"/>
              <a:t>27.02.2015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1A47B3-EC9A-48E9-A1CC-D0D088BA8820}" type="slidenum">
              <a:rPr lang="ru-RU" smtClean="0"/>
              <a:t>‹#›</a:t>
            </a:fld>
            <a:endParaRPr lang="ru-RU"/>
          </a:p>
        </p:txBody>
      </p:sp>
    </p:spTree>
    <p:extLst>
      <p:ext uri="{BB962C8B-B14F-4D97-AF65-F5344CB8AC3E}">
        <p14:creationId xmlns:p14="http://schemas.microsoft.com/office/powerpoint/2010/main" val="20734144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Я</a:t>
            </a:r>
            <a:r>
              <a:rPr lang="ru-RU" baseline="0" dirty="0" smtClean="0"/>
              <a:t> вам расскажу об упрощенном производственном учете, акценты сделаю на тех моментах, которые у нас вызвали больше всего вопросов. Надеюсь, что моя презентация поможет вам пройти путь от материала до себестоимости готового изделия, не наступив на те грабли, на которых мы даже успели и потанцевать.</a:t>
            </a:r>
          </a:p>
          <a:p>
            <a:r>
              <a:rPr lang="ru-RU" baseline="0" dirty="0" smtClean="0"/>
              <a:t>И так.</a:t>
            </a:r>
            <a:endParaRPr lang="ru-RU" dirty="0" smtClean="0"/>
          </a:p>
          <a:p>
            <a:r>
              <a:rPr lang="ru-RU" dirty="0" smtClean="0"/>
              <a:t>Для</a:t>
            </a:r>
            <a:r>
              <a:rPr lang="ru-RU" baseline="0" dirty="0" smtClean="0"/>
              <a:t> расчета себестоимости берем </a:t>
            </a:r>
            <a:r>
              <a:rPr lang="en-US" baseline="0" dirty="0" smtClean="0"/>
              <a:t>ERP 2.0</a:t>
            </a:r>
            <a:r>
              <a:rPr lang="ru-RU" baseline="0" dirty="0" smtClean="0"/>
              <a:t>, настраиваем параметры учета, настраиваем учетную политику, настраиваем статьи затрат, списываем материалы и другие затраты, выпускаем продукцию, показываем системе что на что распределять и запускаем расчет себестоимости.</a:t>
            </a:r>
          </a:p>
          <a:p>
            <a:r>
              <a:rPr lang="ru-RU" baseline="0" dirty="0" smtClean="0"/>
              <a:t>Теперь обо всем по прядку. </a:t>
            </a:r>
            <a:endParaRPr lang="ru-RU" dirty="0" smtClean="0"/>
          </a:p>
          <a:p>
            <a:endParaRPr lang="ru-RU" dirty="0"/>
          </a:p>
        </p:txBody>
      </p:sp>
      <p:sp>
        <p:nvSpPr>
          <p:cNvPr id="4" name="Номер слайда 3"/>
          <p:cNvSpPr>
            <a:spLocks noGrp="1"/>
          </p:cNvSpPr>
          <p:nvPr>
            <p:ph type="sldNum" sz="quarter" idx="10"/>
          </p:nvPr>
        </p:nvSpPr>
        <p:spPr/>
        <p:txBody>
          <a:bodyPr/>
          <a:lstStyle/>
          <a:p>
            <a:fld id="{4D1A47B3-EC9A-48E9-A1CC-D0D088BA8820}" type="slidenum">
              <a:rPr lang="ru-RU" smtClean="0"/>
              <a:t>2</a:t>
            </a:fld>
            <a:endParaRPr lang="ru-RU"/>
          </a:p>
        </p:txBody>
      </p:sp>
    </p:spTree>
    <p:extLst>
      <p:ext uri="{BB962C8B-B14F-4D97-AF65-F5344CB8AC3E}">
        <p14:creationId xmlns:p14="http://schemas.microsoft.com/office/powerpoint/2010/main" val="8116553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Теперь все нематериальные</a:t>
            </a:r>
            <a:r>
              <a:rPr lang="ru-RU" sz="1200" kern="1200" baseline="0" dirty="0" smtClean="0">
                <a:solidFill>
                  <a:schemeClr val="tx1"/>
                </a:solidFill>
                <a:effectLst/>
                <a:latin typeface="+mn-lt"/>
                <a:ea typeface="+mn-ea"/>
                <a:cs typeface="+mn-cs"/>
              </a:rPr>
              <a:t> производственные расходы мы должны распределить</a:t>
            </a:r>
            <a:r>
              <a:rPr lang="ru-RU" sz="1200" kern="1200" dirty="0" smtClean="0">
                <a:solidFill>
                  <a:schemeClr val="tx1"/>
                </a:solidFill>
                <a:effectLst/>
                <a:latin typeface="+mn-lt"/>
                <a:ea typeface="+mn-ea"/>
                <a:cs typeface="+mn-cs"/>
              </a:rPr>
              <a:t> на себестоимость. Это делаем документом «Распределение расходов на себестоимость»</a:t>
            </a:r>
          </a:p>
          <a:p>
            <a:r>
              <a:rPr lang="ru-RU" sz="1200" kern="1200" dirty="0" smtClean="0">
                <a:solidFill>
                  <a:schemeClr val="tx1"/>
                </a:solidFill>
                <a:effectLst/>
                <a:latin typeface="+mn-lt"/>
                <a:ea typeface="+mn-ea"/>
                <a:cs typeface="+mn-cs"/>
              </a:rPr>
              <a:t>Здесь нам на помощь приходит соответствующая форма, в которой мы</a:t>
            </a:r>
            <a:r>
              <a:rPr lang="ru-RU" sz="1200" kern="1200" baseline="0" dirty="0" smtClean="0">
                <a:solidFill>
                  <a:schemeClr val="tx1"/>
                </a:solidFill>
                <a:effectLst/>
                <a:latin typeface="+mn-lt"/>
                <a:ea typeface="+mn-ea"/>
                <a:cs typeface="+mn-cs"/>
              </a:rPr>
              <a:t> видим все расходы и в каком они находятся состоянии.</a:t>
            </a:r>
          </a:p>
          <a:p>
            <a:r>
              <a:rPr lang="ru-RU" sz="1200" kern="1200" baseline="0" dirty="0" smtClean="0">
                <a:solidFill>
                  <a:schemeClr val="tx1"/>
                </a:solidFill>
                <a:effectLst/>
                <a:latin typeface="+mn-lt"/>
                <a:ea typeface="+mn-ea"/>
                <a:cs typeface="+mn-cs"/>
              </a:rPr>
              <a:t>Мы видим 4 состояния</a:t>
            </a:r>
          </a:p>
          <a:p>
            <a:r>
              <a:rPr lang="ru-RU" sz="1200" kern="1200" baseline="0" dirty="0" smtClean="0">
                <a:solidFill>
                  <a:schemeClr val="tx1"/>
                </a:solidFill>
                <a:effectLst/>
                <a:latin typeface="+mn-lt"/>
                <a:ea typeface="+mn-ea"/>
                <a:cs typeface="+mn-cs"/>
              </a:rPr>
              <a:t>Требуется распределение –это означает, что правила распределения данного расхода мы для системы не утвердили, т.е. документ распределения не создан или не проведен. При двойном клике открывается документ, в котором по умолчанию заполнены параметры распределения статьи. Заполняем недостающие и проводим документ. После этого затрата приобретает статус «Готово к распределению»</a:t>
            </a:r>
          </a:p>
          <a:p>
            <a:r>
              <a:rPr lang="ru-RU" sz="1200" kern="1200" baseline="0" dirty="0" smtClean="0">
                <a:solidFill>
                  <a:schemeClr val="tx1"/>
                </a:solidFill>
                <a:effectLst/>
                <a:latin typeface="+mn-lt"/>
                <a:ea typeface="+mn-ea"/>
                <a:cs typeface="+mn-cs"/>
              </a:rPr>
              <a:t>Обращаю ваше внимание на показатель «Доля стоимости»</a:t>
            </a:r>
          </a:p>
          <a:p>
            <a:r>
              <a:rPr lang="ru-RU" sz="1200" kern="1200" baseline="0" dirty="0" smtClean="0">
                <a:solidFill>
                  <a:schemeClr val="tx1"/>
                </a:solidFill>
                <a:effectLst/>
                <a:latin typeface="+mn-lt"/>
                <a:ea typeface="+mn-ea"/>
                <a:cs typeface="+mn-cs"/>
              </a:rPr>
              <a:t>Если его установить например, в 1, то при наличии продукции с большим значением материальных затрат и с маленьким, затрата распределится только на большую продукцию, т.к. системе не хватит разрядности для расчета коэффициента.</a:t>
            </a:r>
          </a:p>
          <a:p>
            <a:r>
              <a:rPr lang="ru-RU" sz="1200" kern="1200" baseline="0" dirty="0" smtClean="0">
                <a:solidFill>
                  <a:schemeClr val="tx1"/>
                </a:solidFill>
                <a:effectLst/>
                <a:latin typeface="+mn-lt"/>
                <a:ea typeface="+mn-ea"/>
                <a:cs typeface="+mn-cs"/>
              </a:rPr>
              <a:t>Остальные 2 статуса затрата принимает по итогам расчета себестоимости. Если Распределено – значит все в порядке. Если ошибка распределения – это не значит что все плохо. В нашем случае. В </a:t>
            </a:r>
            <a:r>
              <a:rPr lang="ru-RU" sz="1200" kern="1200" baseline="0" dirty="0" smtClean="0">
                <a:solidFill>
                  <a:schemeClr val="tx1"/>
                </a:solidFill>
                <a:effectLst/>
                <a:latin typeface="+mn-lt"/>
                <a:ea typeface="+mn-ea"/>
                <a:cs typeface="+mn-cs"/>
              </a:rPr>
              <a:t>феврале </a:t>
            </a:r>
            <a:r>
              <a:rPr lang="ru-RU" sz="1200" kern="1200" baseline="0" dirty="0" smtClean="0">
                <a:solidFill>
                  <a:schemeClr val="tx1"/>
                </a:solidFill>
                <a:effectLst/>
                <a:latin typeface="+mn-lt"/>
                <a:ea typeface="+mn-ea"/>
                <a:cs typeface="+mn-cs"/>
              </a:rPr>
              <a:t>по производственному отделу нет материальных затрат, т.к. не было выпуска. Эта сумма закроется как только мы оформим выпуск.</a:t>
            </a:r>
            <a:endParaRPr lang="ru-RU" sz="1200" kern="1200" dirty="0" smtClean="0">
              <a:solidFill>
                <a:schemeClr val="tx1"/>
              </a:solidFill>
              <a:effectLst/>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4D1A47B3-EC9A-48E9-A1CC-D0D088BA8820}" type="slidenum">
              <a:rPr lang="ru-RU" smtClean="0"/>
              <a:t>11</a:t>
            </a:fld>
            <a:endParaRPr lang="ru-RU"/>
          </a:p>
        </p:txBody>
      </p:sp>
    </p:spTree>
    <p:extLst>
      <p:ext uri="{BB962C8B-B14F-4D97-AF65-F5344CB8AC3E}">
        <p14:creationId xmlns:p14="http://schemas.microsoft.com/office/powerpoint/2010/main" val="35186753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Теперь перейдем к процедуре закрытия месяца.</a:t>
            </a:r>
          </a:p>
          <a:p>
            <a:r>
              <a:rPr lang="ru-RU" dirty="0" smtClean="0"/>
              <a:t>Здесь</a:t>
            </a:r>
            <a:r>
              <a:rPr lang="ru-RU" baseline="0" dirty="0" smtClean="0"/>
              <a:t> операции выстроены в строгой последовательности выполнения. Т.е. без выполнения предыдущей выполнение последующей если и возможно, все равно не принесет ожидаемого результата. Пример на слайде: Списание затрат и материалов не выполнено, а расчет себестоимости произведен.</a:t>
            </a:r>
          </a:p>
          <a:p>
            <a:r>
              <a:rPr lang="ru-RU" baseline="0" dirty="0" smtClean="0"/>
              <a:t>Хочется сказать спасибо разработчикам, что сделали процедуры закрытия месяца в фоновом режиме. Теперь мы видим вот такой экран и можем в это время работать с базой не открывая еще одного  сеанса.</a:t>
            </a:r>
          </a:p>
          <a:p>
            <a:r>
              <a:rPr lang="ru-RU" baseline="0" dirty="0" smtClean="0"/>
              <a:t>После успешного выполнения операций мы видим зеленые галки напротив всех этапов, за исключением этапа распределения расходов на себестоимость. Это те шибки о которых я говорил ранее.</a:t>
            </a:r>
          </a:p>
          <a:p>
            <a:endParaRPr lang="ru-RU" dirty="0"/>
          </a:p>
        </p:txBody>
      </p:sp>
      <p:sp>
        <p:nvSpPr>
          <p:cNvPr id="4" name="Номер слайда 3"/>
          <p:cNvSpPr>
            <a:spLocks noGrp="1"/>
          </p:cNvSpPr>
          <p:nvPr>
            <p:ph type="sldNum" sz="quarter" idx="10"/>
          </p:nvPr>
        </p:nvSpPr>
        <p:spPr/>
        <p:txBody>
          <a:bodyPr/>
          <a:lstStyle/>
          <a:p>
            <a:fld id="{4D1A47B3-EC9A-48E9-A1CC-D0D088BA8820}" type="slidenum">
              <a:rPr lang="ru-RU" smtClean="0"/>
              <a:t>12</a:t>
            </a:fld>
            <a:endParaRPr lang="ru-RU"/>
          </a:p>
        </p:txBody>
      </p:sp>
    </p:spTree>
    <p:extLst>
      <p:ext uri="{BB962C8B-B14F-4D97-AF65-F5344CB8AC3E}">
        <p14:creationId xmlns:p14="http://schemas.microsoft.com/office/powerpoint/2010/main" val="35186753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Мы используем </a:t>
            </a:r>
            <a:r>
              <a:rPr lang="ru-RU" dirty="0" smtClean="0"/>
              <a:t>только </a:t>
            </a:r>
            <a:r>
              <a:rPr lang="ru-RU" dirty="0" smtClean="0"/>
              <a:t>2 отчета. Это Себестоимость выпущенной продукции и Производственные затраты. На</a:t>
            </a:r>
            <a:r>
              <a:rPr lang="ru-RU" baseline="0" dirty="0" smtClean="0"/>
              <a:t> данном этапе нам этого достаточно, что бы проанализировать что на что списалось и что осталось в </a:t>
            </a:r>
            <a:r>
              <a:rPr lang="ru-RU" baseline="0" dirty="0" err="1" smtClean="0"/>
              <a:t>незавершенке</a:t>
            </a:r>
            <a:r>
              <a:rPr lang="ru-RU" baseline="0" dirty="0" smtClean="0"/>
              <a:t>.</a:t>
            </a:r>
          </a:p>
          <a:p>
            <a:r>
              <a:rPr lang="ru-RU" baseline="0" dirty="0" smtClean="0"/>
              <a:t>Хочется обратить ваше внимание на то, что отчеты можно формировать в разных вариантах получения данных по себестоимости. Пользователь зачастую пугается разных цифр в этих отчетах и в ОСВ по 20 счету. На самом деле выбран просто не тот вариант.</a:t>
            </a:r>
            <a:endParaRPr lang="ru-RU" dirty="0" smtClean="0"/>
          </a:p>
        </p:txBody>
      </p:sp>
      <p:sp>
        <p:nvSpPr>
          <p:cNvPr id="4" name="Номер слайда 3"/>
          <p:cNvSpPr>
            <a:spLocks noGrp="1"/>
          </p:cNvSpPr>
          <p:nvPr>
            <p:ph type="sldNum" sz="quarter" idx="10"/>
          </p:nvPr>
        </p:nvSpPr>
        <p:spPr/>
        <p:txBody>
          <a:bodyPr/>
          <a:lstStyle/>
          <a:p>
            <a:fld id="{4D1A47B3-EC9A-48E9-A1CC-D0D088BA8820}" type="slidenum">
              <a:rPr lang="ru-RU" smtClean="0"/>
              <a:t>13</a:t>
            </a:fld>
            <a:endParaRPr lang="ru-RU"/>
          </a:p>
        </p:txBody>
      </p:sp>
    </p:spTree>
    <p:extLst>
      <p:ext uri="{BB962C8B-B14F-4D97-AF65-F5344CB8AC3E}">
        <p14:creationId xmlns:p14="http://schemas.microsoft.com/office/powerpoint/2010/main" val="14527007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В первую очередь настраиваем параметры учета. В разделе «Производство и ремонты» ставим галку «Производство». Если планируем вести учет плановой себестоимости, то </a:t>
            </a:r>
            <a:r>
              <a:rPr lang="ru-RU" dirty="0" smtClean="0"/>
              <a:t>производим </a:t>
            </a:r>
            <a:r>
              <a:rPr lang="ru-RU" dirty="0" smtClean="0"/>
              <a:t>соответствующие </a:t>
            </a:r>
            <a:r>
              <a:rPr lang="ru-RU" dirty="0" smtClean="0"/>
              <a:t>настройки. </a:t>
            </a:r>
          </a:p>
          <a:p>
            <a:r>
              <a:rPr lang="ru-RU" dirty="0" smtClean="0"/>
              <a:t>в </a:t>
            </a:r>
            <a:r>
              <a:rPr lang="ru-RU" dirty="0" smtClean="0"/>
              <a:t>разделе «Финансовый</a:t>
            </a:r>
            <a:r>
              <a:rPr lang="ru-RU" baseline="0" dirty="0" smtClean="0"/>
              <a:t> результат</a:t>
            </a:r>
            <a:r>
              <a:rPr lang="ru-RU" dirty="0" smtClean="0"/>
              <a:t>» включаем «</a:t>
            </a:r>
            <a:r>
              <a:rPr lang="ru-RU" dirty="0" err="1" smtClean="0"/>
              <a:t>Партионный</a:t>
            </a:r>
            <a:r>
              <a:rPr lang="ru-RU" baseline="0" dirty="0" smtClean="0"/>
              <a:t> учет</a:t>
            </a:r>
            <a:r>
              <a:rPr lang="ru-RU" dirty="0" smtClean="0"/>
              <a:t>» и объясняем системе в каких подразделениях будет производиться продукция.</a:t>
            </a:r>
          </a:p>
          <a:p>
            <a:r>
              <a:rPr lang="ru-RU" dirty="0" smtClean="0"/>
              <a:t>Для этого у</a:t>
            </a:r>
            <a:r>
              <a:rPr lang="ru-RU" baseline="0" dirty="0" smtClean="0"/>
              <a:t> производственного подразделения ставим флаг, что оно производящее продукцию и настраиваем параметры. Настройка заключается в том, что бы оставить все как есть. Как предлагает система по умолчанию.</a:t>
            </a:r>
            <a:endParaRPr lang="ru-RU" dirty="0"/>
          </a:p>
        </p:txBody>
      </p:sp>
      <p:sp>
        <p:nvSpPr>
          <p:cNvPr id="4" name="Номер слайда 3"/>
          <p:cNvSpPr>
            <a:spLocks noGrp="1"/>
          </p:cNvSpPr>
          <p:nvPr>
            <p:ph type="sldNum" sz="quarter" idx="10"/>
          </p:nvPr>
        </p:nvSpPr>
        <p:spPr/>
        <p:txBody>
          <a:bodyPr/>
          <a:lstStyle/>
          <a:p>
            <a:fld id="{4D1A47B3-EC9A-48E9-A1CC-D0D088BA8820}" type="slidenum">
              <a:rPr lang="ru-RU" smtClean="0"/>
              <a:t>3</a:t>
            </a:fld>
            <a:endParaRPr lang="ru-RU"/>
          </a:p>
        </p:txBody>
      </p:sp>
    </p:spTree>
    <p:extLst>
      <p:ext uri="{BB962C8B-B14F-4D97-AF65-F5344CB8AC3E}">
        <p14:creationId xmlns:p14="http://schemas.microsoft.com/office/powerpoint/2010/main" val="38562405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baseline="0" dirty="0" smtClean="0">
                <a:solidFill>
                  <a:schemeClr val="tx1"/>
                </a:solidFill>
                <a:effectLst/>
                <a:latin typeface="+mn-lt"/>
                <a:ea typeface="+mn-ea"/>
                <a:cs typeface="+mn-cs"/>
              </a:rPr>
              <a:t>Теперь переходим к настройке учетной политики. Здесь нас интересует метод оценки МПЗ и то, как мы будем учитывать продукцию в бухгалтерском учете.</a:t>
            </a:r>
            <a:endParaRPr lang="ru-RU" sz="1200" kern="1200" dirty="0" smtClean="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4D1A47B3-EC9A-48E9-A1CC-D0D088BA8820}" type="slidenum">
              <a:rPr lang="ru-RU" smtClean="0"/>
              <a:t>4</a:t>
            </a:fld>
            <a:endParaRPr lang="ru-RU"/>
          </a:p>
        </p:txBody>
      </p:sp>
    </p:spTree>
    <p:extLst>
      <p:ext uri="{BB962C8B-B14F-4D97-AF65-F5344CB8AC3E}">
        <p14:creationId xmlns:p14="http://schemas.microsoft.com/office/powerpoint/2010/main" val="33043062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Теперь,</a:t>
            </a:r>
            <a:r>
              <a:rPr lang="ru-RU" baseline="0" dirty="0" smtClean="0"/>
              <a:t> если у нас в настройках учета включена опция «Производство», мы можем описать параметры производства номенклатуры. По ссылке «Производство» переходим к созданию и редактированию спецификаций. На закладке «Выходные изделия» указываем то, что выпускаем, на закладке «Материалы» указываем из чего это выпускается. Не забываем выбрать статью затрат. И на закладке «Производственный процесс» заполняем обязательные поля, такие как подразделение и длительность производства. Поскольку мы не ведем производственное планирование и у нас упрощенный учет, все остальные поля мы оставляем как есть. После всего этого можно изменять статус спецификации с «В разработке» на «Действует».</a:t>
            </a:r>
            <a:endParaRPr lang="ru-RU" dirty="0"/>
          </a:p>
        </p:txBody>
      </p:sp>
      <p:sp>
        <p:nvSpPr>
          <p:cNvPr id="4" name="Номер слайда 3"/>
          <p:cNvSpPr>
            <a:spLocks noGrp="1"/>
          </p:cNvSpPr>
          <p:nvPr>
            <p:ph type="sldNum" sz="quarter" idx="10"/>
          </p:nvPr>
        </p:nvSpPr>
        <p:spPr/>
        <p:txBody>
          <a:bodyPr/>
          <a:lstStyle/>
          <a:p>
            <a:fld id="{4D1A47B3-EC9A-48E9-A1CC-D0D088BA8820}" type="slidenum">
              <a:rPr lang="ru-RU" smtClean="0"/>
              <a:t>5</a:t>
            </a:fld>
            <a:endParaRPr lang="ru-RU"/>
          </a:p>
        </p:txBody>
      </p:sp>
    </p:spTree>
    <p:extLst>
      <p:ext uri="{BB962C8B-B14F-4D97-AF65-F5344CB8AC3E}">
        <p14:creationId xmlns:p14="http://schemas.microsoft.com/office/powerpoint/2010/main" val="14307104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Для списания материалов в производство используем документ «Внутреннее</a:t>
            </a:r>
            <a:r>
              <a:rPr lang="ru-RU" baseline="0" dirty="0" smtClean="0"/>
              <a:t> потребление</a:t>
            </a:r>
            <a:r>
              <a:rPr lang="ru-RU" dirty="0" smtClean="0"/>
              <a:t>»</a:t>
            </a:r>
            <a:r>
              <a:rPr lang="ru-RU" baseline="0" dirty="0" smtClean="0"/>
              <a:t> с видом операции «Передача в производство». Далее оформляем выпуск в котором указываем спецификацию. Обратите внимание, что стоимость имеет значение «Рассчитывается», а цена и сумма нулевые значения. Даже если мы будем вести учет по плановой стоимости, эти поля не изменятся. Цены выходного изделия можно указать в том случае, если мы выпускаем возвратный отход</a:t>
            </a:r>
            <a:endParaRPr lang="ru-RU" dirty="0"/>
          </a:p>
        </p:txBody>
      </p:sp>
      <p:sp>
        <p:nvSpPr>
          <p:cNvPr id="4" name="Номер слайда 3"/>
          <p:cNvSpPr>
            <a:spLocks noGrp="1"/>
          </p:cNvSpPr>
          <p:nvPr>
            <p:ph type="sldNum" sz="quarter" idx="10"/>
          </p:nvPr>
        </p:nvSpPr>
        <p:spPr/>
        <p:txBody>
          <a:bodyPr/>
          <a:lstStyle/>
          <a:p>
            <a:fld id="{4D1A47B3-EC9A-48E9-A1CC-D0D088BA8820}" type="slidenum">
              <a:rPr lang="ru-RU" smtClean="0"/>
              <a:t>6</a:t>
            </a:fld>
            <a:endParaRPr lang="ru-RU"/>
          </a:p>
        </p:txBody>
      </p:sp>
    </p:spTree>
    <p:extLst>
      <p:ext uri="{BB962C8B-B14F-4D97-AF65-F5344CB8AC3E}">
        <p14:creationId xmlns:p14="http://schemas.microsoft.com/office/powerpoint/2010/main" val="21366635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Далее те материалы,</a:t>
            </a:r>
            <a:r>
              <a:rPr lang="ru-RU" baseline="0" dirty="0" smtClean="0"/>
              <a:t> которые мы списали в производство, списываем на выпуск. Для этого используем документ «Списание на выпуск без распоряжений». Списать затраты можно либо на всю выпускаемую продукцию в рамках одной спецификации, либо развернуть по выпускам и списать затраты на конкретные выпуски. Созданные документы отображаются на второй закладке. При создании документа система автоматически заполняет продукцию. При чем есть возможность развернуть продукцию по выпускам. Далее на закладке «Материалы и работы» заполняем таблицу данными спецификации.</a:t>
            </a:r>
          </a:p>
          <a:p>
            <a:endParaRPr lang="ru-RU" dirty="0"/>
          </a:p>
        </p:txBody>
      </p:sp>
      <p:sp>
        <p:nvSpPr>
          <p:cNvPr id="4" name="Номер слайда 3"/>
          <p:cNvSpPr>
            <a:spLocks noGrp="1"/>
          </p:cNvSpPr>
          <p:nvPr>
            <p:ph type="sldNum" sz="quarter" idx="10"/>
          </p:nvPr>
        </p:nvSpPr>
        <p:spPr/>
        <p:txBody>
          <a:bodyPr/>
          <a:lstStyle/>
          <a:p>
            <a:fld id="{4D1A47B3-EC9A-48E9-A1CC-D0D088BA8820}" type="slidenum">
              <a:rPr lang="ru-RU" smtClean="0"/>
              <a:t>7</a:t>
            </a:fld>
            <a:endParaRPr lang="ru-RU"/>
          </a:p>
        </p:txBody>
      </p:sp>
    </p:spTree>
    <p:extLst>
      <p:ext uri="{BB962C8B-B14F-4D97-AF65-F5344CB8AC3E}">
        <p14:creationId xmlns:p14="http://schemas.microsoft.com/office/powerpoint/2010/main" val="23926968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Все материалы,</a:t>
            </a:r>
            <a:r>
              <a:rPr lang="ru-RU" baseline="0" dirty="0" smtClean="0"/>
              <a:t> которые списаны по спецификации мы распределили. Остаются те материалы, которые мы передавали в производство сверх спецификаций. Как распределить на продукцию их? </a:t>
            </a:r>
          </a:p>
          <a:p>
            <a:pPr marL="228600" indent="-228600">
              <a:buAutoNum type="arabicPeriod"/>
            </a:pPr>
            <a:r>
              <a:rPr lang="ru-RU" baseline="0" dirty="0" smtClean="0"/>
              <a:t>Можно добавить руками на закладку «Материалы» в предыдущий документ, но при этом мы должны помнить, какой материал и в каком количестве мы должны распределить.</a:t>
            </a:r>
          </a:p>
          <a:p>
            <a:pPr marL="228600" indent="-228600">
              <a:buAutoNum type="arabicPeriod"/>
            </a:pPr>
            <a:r>
              <a:rPr lang="ru-RU" baseline="0" dirty="0" smtClean="0"/>
              <a:t>Можно пойти другим путем и использовать форму «Распределение материалов и работ», в которой отображается общее количество материалов, переданных в производство, уже распределенных материалов и тех, которые требуется распределить (отображаются красным).</a:t>
            </a:r>
          </a:p>
          <a:p>
            <a:pPr marL="0" indent="0">
              <a:buNone/>
            </a:pPr>
            <a:r>
              <a:rPr lang="ru-RU" baseline="0" dirty="0" smtClean="0"/>
              <a:t>Нажимаем на кнопку «Распределить» и создаем документ. </a:t>
            </a:r>
            <a:r>
              <a:rPr lang="ru-RU" baseline="0" dirty="0" smtClean="0"/>
              <a:t>Мы относим </a:t>
            </a:r>
            <a:r>
              <a:rPr lang="ru-RU" baseline="0" dirty="0" smtClean="0"/>
              <a:t>эти материалы на конкретную продукцию, </a:t>
            </a:r>
            <a:r>
              <a:rPr lang="ru-RU" baseline="0" dirty="0" smtClean="0"/>
              <a:t>на закладке </a:t>
            </a:r>
            <a:r>
              <a:rPr lang="ru-RU" baseline="0" dirty="0" smtClean="0"/>
              <a:t>«Выпуски без распоряжений» указываем интересующую нас продукцию и то количество материала, которое нужно включить в себестоимость.</a:t>
            </a:r>
            <a:endParaRPr lang="ru-RU" dirty="0"/>
          </a:p>
        </p:txBody>
      </p:sp>
      <p:sp>
        <p:nvSpPr>
          <p:cNvPr id="4" name="Номер слайда 3"/>
          <p:cNvSpPr>
            <a:spLocks noGrp="1"/>
          </p:cNvSpPr>
          <p:nvPr>
            <p:ph type="sldNum" sz="quarter" idx="10"/>
          </p:nvPr>
        </p:nvSpPr>
        <p:spPr/>
        <p:txBody>
          <a:bodyPr/>
          <a:lstStyle/>
          <a:p>
            <a:fld id="{4D1A47B3-EC9A-48E9-A1CC-D0D088BA8820}" type="slidenum">
              <a:rPr lang="ru-RU" smtClean="0"/>
              <a:t>8</a:t>
            </a:fld>
            <a:endParaRPr lang="ru-RU"/>
          </a:p>
        </p:txBody>
      </p:sp>
    </p:spTree>
    <p:extLst>
      <p:ext uri="{BB962C8B-B14F-4D97-AF65-F5344CB8AC3E}">
        <p14:creationId xmlns:p14="http://schemas.microsoft.com/office/powerpoint/2010/main" val="38252138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Теперь</a:t>
            </a:r>
            <a:r>
              <a:rPr lang="ru-RU" sz="1200" kern="1200" baseline="0" dirty="0" smtClean="0">
                <a:solidFill>
                  <a:schemeClr val="tx1"/>
                </a:solidFill>
                <a:effectLst/>
                <a:latin typeface="+mn-lt"/>
                <a:ea typeface="+mn-ea"/>
                <a:cs typeface="+mn-cs"/>
              </a:rPr>
              <a:t> перейдем к самому интересному: Настройке статей расходов. К данному процессу стоит подойти с особой ответственностью. От этих настроек будет зависеть, как система будет распределять эту статью. Если вы будите данный план видов характеристик откуда-то загружать, имейте ввиду, объект содержит много скрытых реквизитов, которые должны быть обязательно заполнены. Мы на эти грабли наступили не один раз. Если статья создается пользователем, то система сама все нужные реквизиты заполнит.</a:t>
            </a:r>
          </a:p>
          <a:p>
            <a:r>
              <a:rPr lang="ru-RU" sz="1200" kern="1200" baseline="0" dirty="0" smtClean="0">
                <a:solidFill>
                  <a:schemeClr val="tx1"/>
                </a:solidFill>
                <a:effectLst/>
                <a:latin typeface="+mn-lt"/>
                <a:ea typeface="+mn-ea"/>
                <a:cs typeface="+mn-cs"/>
              </a:rPr>
              <a:t>Поскольку мы здесь говорим про производственный учет, именно на настройке производственных затрат я и остановлюсь </a:t>
            </a:r>
            <a:r>
              <a:rPr lang="ru-RU" sz="1200" kern="1200" baseline="0" dirty="0" smtClean="0">
                <a:solidFill>
                  <a:schemeClr val="tx1"/>
                </a:solidFill>
                <a:effectLst/>
                <a:latin typeface="+mn-lt"/>
                <a:ea typeface="+mn-ea"/>
                <a:cs typeface="+mn-cs"/>
              </a:rPr>
              <a:t>на </a:t>
            </a:r>
            <a:r>
              <a:rPr lang="ru-RU" sz="1200" kern="1200" baseline="0" dirty="0" smtClean="0">
                <a:solidFill>
                  <a:schemeClr val="tx1"/>
                </a:solidFill>
                <a:effectLst/>
                <a:latin typeface="+mn-lt"/>
                <a:ea typeface="+mn-ea"/>
                <a:cs typeface="+mn-cs"/>
              </a:rPr>
              <a:t>примере </a:t>
            </a:r>
            <a:r>
              <a:rPr lang="ru-RU" sz="1200" kern="1200" baseline="0" dirty="0" smtClean="0">
                <a:solidFill>
                  <a:schemeClr val="tx1"/>
                </a:solidFill>
                <a:effectLst/>
                <a:latin typeface="+mn-lt"/>
                <a:ea typeface="+mn-ea"/>
                <a:cs typeface="+mn-cs"/>
              </a:rPr>
              <a:t>затраты</a:t>
            </a:r>
          </a:p>
          <a:p>
            <a:r>
              <a:rPr lang="ru-RU" sz="1200" kern="1200" baseline="0" dirty="0" smtClean="0">
                <a:solidFill>
                  <a:schemeClr val="tx1"/>
                </a:solidFill>
                <a:effectLst/>
                <a:latin typeface="+mn-lt"/>
                <a:ea typeface="+mn-ea"/>
                <a:cs typeface="+mn-cs"/>
              </a:rPr>
              <a:t>«аренда производства».</a:t>
            </a:r>
            <a:endParaRPr lang="ru-RU" sz="1200" kern="1200" baseline="0" dirty="0" smtClean="0">
              <a:solidFill>
                <a:schemeClr val="tx1"/>
              </a:solidFill>
              <a:effectLst/>
              <a:latin typeface="+mn-lt"/>
              <a:ea typeface="+mn-ea"/>
              <a:cs typeface="+mn-cs"/>
            </a:endParaRPr>
          </a:p>
          <a:p>
            <a:r>
              <a:rPr lang="ru-RU" sz="1200" kern="1200" baseline="0" dirty="0" smtClean="0">
                <a:solidFill>
                  <a:schemeClr val="tx1"/>
                </a:solidFill>
                <a:effectLst/>
                <a:latin typeface="+mn-lt"/>
                <a:ea typeface="+mn-ea"/>
                <a:cs typeface="+mn-cs"/>
              </a:rPr>
              <a:t>Вариант распределения – на производственные затраты.</a:t>
            </a:r>
          </a:p>
          <a:p>
            <a:r>
              <a:rPr lang="ru-RU" sz="1200" kern="1200" baseline="0" dirty="0" smtClean="0">
                <a:solidFill>
                  <a:schemeClr val="tx1"/>
                </a:solidFill>
                <a:effectLst/>
                <a:latin typeface="+mn-lt"/>
                <a:ea typeface="+mn-ea"/>
                <a:cs typeface="+mn-cs"/>
              </a:rPr>
              <a:t>Описываем правила распределения, которые будут использоваться по умолчанию. В моем случае правило распределения по этапам имеет значение по показателю. По подразделению – На указанные подразделения по показателю. При таком варианте система предлагает заполнить подразделения, на которые эта затрата будет распределяться. В данном примере в настройках они не указаны.</a:t>
            </a:r>
          </a:p>
          <a:p>
            <a:r>
              <a:rPr lang="ru-RU" sz="1200" kern="1200" baseline="0" dirty="0" smtClean="0">
                <a:solidFill>
                  <a:schemeClr val="tx1"/>
                </a:solidFill>
                <a:effectLst/>
                <a:latin typeface="+mn-lt"/>
                <a:ea typeface="+mn-ea"/>
                <a:cs typeface="+mn-cs"/>
              </a:rPr>
              <a:t>Теперь перейдем к показателям для распределения – это справочник, в котором указывается назначение – это либо по этапам либо по подразделения и значение показателя, т.е. пропорционально чему.</a:t>
            </a:r>
            <a:endParaRPr lang="ru-RU" sz="120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4D1A47B3-EC9A-48E9-A1CC-D0D088BA8820}" type="slidenum">
              <a:rPr lang="ru-RU" smtClean="0"/>
              <a:t>9</a:t>
            </a:fld>
            <a:endParaRPr lang="ru-RU"/>
          </a:p>
        </p:txBody>
      </p:sp>
    </p:spTree>
    <p:extLst>
      <p:ext uri="{BB962C8B-B14F-4D97-AF65-F5344CB8AC3E}">
        <p14:creationId xmlns:p14="http://schemas.microsoft.com/office/powerpoint/2010/main" val="1513579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Теперь о том, откуда появятся </a:t>
            </a:r>
            <a:r>
              <a:rPr lang="ru-RU" sz="1200" kern="1200" dirty="0" smtClean="0">
                <a:solidFill>
                  <a:schemeClr val="tx1"/>
                </a:solidFill>
                <a:effectLst/>
                <a:latin typeface="+mn-lt"/>
                <a:ea typeface="+mn-ea"/>
                <a:cs typeface="+mn-cs"/>
              </a:rPr>
              <a:t>косвенные затраты</a:t>
            </a:r>
            <a:r>
              <a:rPr lang="ru-RU" sz="1200" kern="1200" dirty="0" smtClean="0">
                <a:solidFill>
                  <a:schemeClr val="tx1"/>
                </a:solidFill>
                <a:effectLst/>
                <a:latin typeface="+mn-lt"/>
                <a:ea typeface="+mn-ea"/>
                <a:cs typeface="+mn-cs"/>
              </a:rPr>
              <a:t>. Это – отражение </a:t>
            </a:r>
            <a:r>
              <a:rPr lang="ru-RU" sz="1200" kern="1200" dirty="0" smtClean="0">
                <a:solidFill>
                  <a:schemeClr val="tx1"/>
                </a:solidFill>
                <a:effectLst/>
                <a:latin typeface="+mn-lt"/>
                <a:ea typeface="+mn-ea"/>
                <a:cs typeface="+mn-cs"/>
              </a:rPr>
              <a:t>з/п в учете</a:t>
            </a:r>
            <a:r>
              <a:rPr lang="ru-RU" sz="1200" kern="1200" dirty="0" smtClean="0">
                <a:solidFill>
                  <a:schemeClr val="tx1"/>
                </a:solidFill>
                <a:effectLst/>
                <a:latin typeface="+mn-lt"/>
                <a:ea typeface="+mn-ea"/>
                <a:cs typeface="+mn-cs"/>
              </a:rPr>
              <a:t>,</a:t>
            </a:r>
            <a:r>
              <a:rPr lang="ru-RU" sz="1200" kern="1200" baseline="0" dirty="0" smtClean="0">
                <a:solidFill>
                  <a:schemeClr val="tx1"/>
                </a:solidFill>
                <a:effectLst/>
                <a:latin typeface="+mn-lt"/>
                <a:ea typeface="+mn-ea"/>
                <a:cs typeface="+mn-cs"/>
              </a:rPr>
              <a:t> начисление амортизации, поступление услуг от поставщиков. </a:t>
            </a:r>
          </a:p>
          <a:p>
            <a:r>
              <a:rPr lang="ru-RU" sz="1200" kern="1200" baseline="0" dirty="0" smtClean="0">
                <a:solidFill>
                  <a:schemeClr val="tx1"/>
                </a:solidFill>
                <a:effectLst/>
                <a:latin typeface="+mn-lt"/>
                <a:ea typeface="+mn-ea"/>
                <a:cs typeface="+mn-cs"/>
              </a:rPr>
              <a:t>Остановлюсь подробнее на 3-м пункте.</a:t>
            </a:r>
          </a:p>
          <a:p>
            <a:r>
              <a:rPr lang="ru-RU" sz="1200" kern="1200" baseline="0" dirty="0" smtClean="0">
                <a:solidFill>
                  <a:schemeClr val="tx1"/>
                </a:solidFill>
                <a:effectLst/>
                <a:latin typeface="+mn-lt"/>
                <a:ea typeface="+mn-ea"/>
                <a:cs typeface="+mn-cs"/>
              </a:rPr>
              <a:t>Если мы хотим списать на расходы что-либо в момент поступления, то указываем сразу в документе поступления статью затрат и аналитику расходов.</a:t>
            </a:r>
            <a:endParaRPr lang="ru-RU" dirty="0"/>
          </a:p>
        </p:txBody>
      </p:sp>
      <p:sp>
        <p:nvSpPr>
          <p:cNvPr id="4" name="Номер слайда 3"/>
          <p:cNvSpPr>
            <a:spLocks noGrp="1"/>
          </p:cNvSpPr>
          <p:nvPr>
            <p:ph type="sldNum" sz="quarter" idx="10"/>
          </p:nvPr>
        </p:nvSpPr>
        <p:spPr/>
        <p:txBody>
          <a:bodyPr/>
          <a:lstStyle/>
          <a:p>
            <a:fld id="{4D1A47B3-EC9A-48E9-A1CC-D0D088BA8820}" type="slidenum">
              <a:rPr lang="ru-RU" smtClean="0"/>
              <a:t>10</a:t>
            </a:fld>
            <a:endParaRPr lang="ru-RU"/>
          </a:p>
        </p:txBody>
      </p:sp>
    </p:spTree>
    <p:extLst>
      <p:ext uri="{BB962C8B-B14F-4D97-AF65-F5344CB8AC3E}">
        <p14:creationId xmlns:p14="http://schemas.microsoft.com/office/powerpoint/2010/main" val="35186753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ru-RU" smtClean="0"/>
              <a:t>Образец заголовка</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DF5A44D9-AB8D-4385-BAEA-0DF683C9FB91}" type="datetimeFigureOut">
              <a:rPr lang="ru-RU" smtClean="0"/>
              <a:t>27.02.2015</a:t>
            </a:fld>
            <a:endParaRPr lang="ru-RU"/>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ru-RU"/>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2E8736CD-0D2E-4852-BE4D-A4D470994977}" type="slidenum">
              <a:rPr lang="ru-RU" smtClean="0"/>
              <a:t>‹#›</a:t>
            </a:fld>
            <a:endParaRPr lang="ru-RU"/>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DF5A44D9-AB8D-4385-BAEA-0DF683C9FB91}" type="datetimeFigureOut">
              <a:rPr lang="ru-RU" smtClean="0"/>
              <a:t>27.02.2015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E8736CD-0D2E-4852-BE4D-A4D470994977}"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ru-RU" smtClean="0"/>
              <a:t>Образец заголовка</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DF5A44D9-AB8D-4385-BAEA-0DF683C9FB91}" type="datetimeFigureOut">
              <a:rPr lang="ru-RU" smtClean="0"/>
              <a:t>27.02.2015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E8736CD-0D2E-4852-BE4D-A4D470994977}"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DF5A44D9-AB8D-4385-BAEA-0DF683C9FB91}" type="datetimeFigureOut">
              <a:rPr lang="ru-RU" smtClean="0"/>
              <a:t>27.02.2015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E8736CD-0D2E-4852-BE4D-A4D470994977}"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DF5A44D9-AB8D-4385-BAEA-0DF683C9FB91}" type="datetimeFigureOut">
              <a:rPr lang="ru-RU" smtClean="0"/>
              <a:t>27.02.2015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E8736CD-0D2E-4852-BE4D-A4D470994977}"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DF5A44D9-AB8D-4385-BAEA-0DF683C9FB91}" type="datetimeFigureOut">
              <a:rPr lang="ru-RU" smtClean="0"/>
              <a:t>27.02.2015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E8736CD-0D2E-4852-BE4D-A4D470994977}" type="slidenum">
              <a:rPr lang="ru-RU" smtClean="0"/>
              <a:t>‹#›</a:t>
            </a:fld>
            <a:endParaRPr lang="ru-RU"/>
          </a:p>
        </p:txBody>
      </p:sp>
      <p:sp>
        <p:nvSpPr>
          <p:cNvPr id="9" name="Content Placeholder 8"/>
          <p:cNvSpPr>
            <a:spLocks noGrp="1"/>
          </p:cNvSpPr>
          <p:nvPr>
            <p:ph sz="quarter" idx="13"/>
          </p:nvPr>
        </p:nvSpPr>
        <p:spPr>
          <a:xfrm>
            <a:off x="1042416" y="2313432"/>
            <a:ext cx="3419856" cy="349300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DF5A44D9-AB8D-4385-BAEA-0DF683C9FB91}" type="datetimeFigureOut">
              <a:rPr lang="ru-RU" smtClean="0"/>
              <a:t>27.02.2015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2E8736CD-0D2E-4852-BE4D-A4D470994977}"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DF5A44D9-AB8D-4385-BAEA-0DF683C9FB91}" type="datetimeFigureOut">
              <a:rPr lang="ru-RU" smtClean="0"/>
              <a:t>27.02.2015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2E8736CD-0D2E-4852-BE4D-A4D470994977}"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5A44D9-AB8D-4385-BAEA-0DF683C9FB91}" type="datetimeFigureOut">
              <a:rPr lang="ru-RU" smtClean="0"/>
              <a:t>27.02.2015</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2E8736CD-0D2E-4852-BE4D-A4D470994977}"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DF5A44D9-AB8D-4385-BAEA-0DF683C9FB91}" type="datetimeFigureOut">
              <a:rPr lang="ru-RU" smtClean="0"/>
              <a:t>27.02.2015</a:t>
            </a:fld>
            <a:endParaRPr lang="ru-RU"/>
          </a:p>
        </p:txBody>
      </p:sp>
      <p:sp>
        <p:nvSpPr>
          <p:cNvPr id="7" name="Slide Number Placeholder 6"/>
          <p:cNvSpPr>
            <a:spLocks noGrp="1"/>
          </p:cNvSpPr>
          <p:nvPr>
            <p:ph type="sldNum" sz="quarter" idx="12"/>
          </p:nvPr>
        </p:nvSpPr>
        <p:spPr/>
        <p:txBody>
          <a:bodyPr/>
          <a:lstStyle/>
          <a:p>
            <a:fld id="{2E8736CD-0D2E-4852-BE4D-A4D470994977}" type="slidenum">
              <a:rPr lang="ru-RU" smtClean="0"/>
              <a:t>‹#›</a:t>
            </a:fld>
            <a:endParaRPr lang="ru-RU"/>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ru-RU"/>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ru-RU" smtClean="0"/>
              <a:t>Образец заголовка</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ru-RU" smtClean="0"/>
              <a:t>Образец заголовка</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DF5A44D9-AB8D-4385-BAEA-0DF683C9FB91}" type="datetimeFigureOut">
              <a:rPr lang="ru-RU" smtClean="0"/>
              <a:t>27.02.2015</a:t>
            </a:fld>
            <a:endParaRPr lang="ru-RU"/>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ru-RU"/>
          </a:p>
        </p:txBody>
      </p:sp>
      <p:sp>
        <p:nvSpPr>
          <p:cNvPr id="7" name="Slide Number Placeholder 6"/>
          <p:cNvSpPr>
            <a:spLocks noGrp="1"/>
          </p:cNvSpPr>
          <p:nvPr>
            <p:ph type="sldNum" sz="quarter" idx="12"/>
          </p:nvPr>
        </p:nvSpPr>
        <p:spPr/>
        <p:txBody>
          <a:bodyPr/>
          <a:lstStyle/>
          <a:p>
            <a:fld id="{2E8736CD-0D2E-4852-BE4D-A4D470994977}"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DF5A44D9-AB8D-4385-BAEA-0DF683C9FB91}" type="datetimeFigureOut">
              <a:rPr lang="ru-RU" smtClean="0"/>
              <a:t>27.02.2015</a:t>
            </a:fld>
            <a:endParaRPr lang="ru-RU"/>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ru-RU"/>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2E8736CD-0D2E-4852-BE4D-A4D470994977}"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3.JPG"/><Relationship Id="rId4" Type="http://schemas.openxmlformats.org/officeDocument/2006/relationships/image" Target="../media/image22.JPG"/></Relationships>
</file>

<file path=ppt/slides/_rels/slide1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6.JPG"/><Relationship Id="rId4" Type="http://schemas.openxmlformats.org/officeDocument/2006/relationships/image" Target="../media/image25.JPG"/></Relationships>
</file>

<file path=ppt/slides/_rels/slide1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9.jpg"/><Relationship Id="rId4" Type="http://schemas.openxmlformats.org/officeDocument/2006/relationships/image" Target="../media/image28.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572000" y="2708476"/>
            <a:ext cx="3744416" cy="2160684"/>
          </a:xfrm>
        </p:spPr>
        <p:txBody>
          <a:bodyPr>
            <a:normAutofit/>
          </a:bodyPr>
          <a:lstStyle/>
          <a:p>
            <a:r>
              <a:rPr lang="ru-RU" sz="2800" b="1" dirty="0" smtClean="0"/>
              <a:t>Упрощенный производственный учет в 1С:</a:t>
            </a:r>
            <a:r>
              <a:rPr lang="en-US" sz="2800" b="1" dirty="0" smtClean="0"/>
              <a:t>ERP 2.0</a:t>
            </a:r>
            <a:r>
              <a:rPr lang="ru-RU" sz="2800" b="1" dirty="0" smtClean="0"/>
              <a:t>.</a:t>
            </a:r>
            <a:br>
              <a:rPr lang="ru-RU" sz="2800" b="1" dirty="0" smtClean="0"/>
            </a:br>
            <a:r>
              <a:rPr lang="ru-RU" sz="2800" b="1" dirty="0" smtClean="0"/>
              <a:t>Теория и практика.</a:t>
            </a:r>
            <a:endParaRPr lang="ru-RU" sz="2800" b="1" dirty="0"/>
          </a:p>
        </p:txBody>
      </p:sp>
      <p:sp>
        <p:nvSpPr>
          <p:cNvPr id="3" name="Подзаголовок 2"/>
          <p:cNvSpPr>
            <a:spLocks noGrp="1"/>
          </p:cNvSpPr>
          <p:nvPr>
            <p:ph type="subTitle" idx="1"/>
          </p:nvPr>
        </p:nvSpPr>
        <p:spPr>
          <a:xfrm>
            <a:off x="4716016" y="5445224"/>
            <a:ext cx="3309803" cy="756573"/>
          </a:xfrm>
        </p:spPr>
        <p:txBody>
          <a:bodyPr/>
          <a:lstStyle/>
          <a:p>
            <a:r>
              <a:rPr lang="ru-RU" dirty="0" smtClean="0"/>
              <a:t>Докладчик: Андрей </a:t>
            </a:r>
            <a:r>
              <a:rPr lang="ru-RU" dirty="0" err="1" smtClean="0"/>
              <a:t>Витяхов</a:t>
            </a:r>
            <a:endParaRPr lang="ru-RU" dirty="0"/>
          </a:p>
        </p:txBody>
      </p:sp>
    </p:spTree>
    <p:extLst>
      <p:ext uri="{BB962C8B-B14F-4D97-AF65-F5344CB8AC3E}">
        <p14:creationId xmlns:p14="http://schemas.microsoft.com/office/powerpoint/2010/main" val="19477842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Появление нематериальных производственных расходов</a:t>
            </a:r>
            <a:endParaRPr lang="ru-RU" b="1" dirty="0"/>
          </a:p>
        </p:txBody>
      </p:sp>
      <p:sp>
        <p:nvSpPr>
          <p:cNvPr id="3" name="Объект 2"/>
          <p:cNvSpPr>
            <a:spLocks noGrp="1"/>
          </p:cNvSpPr>
          <p:nvPr>
            <p:ph idx="1"/>
          </p:nvPr>
        </p:nvSpPr>
        <p:spPr/>
        <p:txBody>
          <a:bodyPr/>
          <a:lstStyle/>
          <a:p>
            <a:r>
              <a:rPr lang="ru-RU" dirty="0" smtClean="0"/>
              <a:t>Отражение зарплаты в учете</a:t>
            </a:r>
          </a:p>
          <a:p>
            <a:r>
              <a:rPr lang="ru-RU" dirty="0" smtClean="0"/>
              <a:t>Начисление амортизации </a:t>
            </a:r>
          </a:p>
          <a:p>
            <a:r>
              <a:rPr lang="ru-RU" dirty="0" smtClean="0"/>
              <a:t>Поступление услуг от поставщиков</a:t>
            </a:r>
            <a:endParaRPr lang="ru-RU" dirty="0"/>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80" y="3717032"/>
            <a:ext cx="9144000" cy="3066634"/>
          </a:xfrm>
          <a:prstGeom prst="rect">
            <a:avLst/>
          </a:prstGeom>
        </p:spPr>
      </p:pic>
    </p:spTree>
    <p:extLst>
      <p:ext uri="{BB962C8B-B14F-4D97-AF65-F5344CB8AC3E}">
        <p14:creationId xmlns:p14="http://schemas.microsoft.com/office/powerpoint/2010/main" val="639453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Распределение расходов на себестоимость</a:t>
            </a:r>
            <a:endParaRPr lang="ru-RU" b="1" dirty="0"/>
          </a:p>
        </p:txBody>
      </p:sp>
      <p:pic>
        <p:nvPicPr>
          <p:cNvPr id="4" name="Объект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95536" y="2243589"/>
            <a:ext cx="8398693" cy="4065731"/>
          </a:xfrm>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4584" y="1340768"/>
            <a:ext cx="7776864" cy="4301202"/>
          </a:xfrm>
          <a:prstGeom prst="rect">
            <a:avLst/>
          </a:prstGeom>
        </p:spPr>
      </p:pic>
      <p:pic>
        <p:nvPicPr>
          <p:cNvPr id="7" name="Рисунок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1775" y="3641720"/>
            <a:ext cx="8848725" cy="2000250"/>
          </a:xfrm>
          <a:prstGeom prst="rect">
            <a:avLst/>
          </a:prstGeom>
        </p:spPr>
      </p:pic>
    </p:spTree>
    <p:extLst>
      <p:ext uri="{BB962C8B-B14F-4D97-AF65-F5344CB8AC3E}">
        <p14:creationId xmlns:p14="http://schemas.microsoft.com/office/powerpoint/2010/main" val="1293749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b="1" dirty="0" smtClean="0"/>
              <a:t>Закрытие месяца</a:t>
            </a:r>
            <a:endParaRPr lang="ru-RU" b="1" dirty="0"/>
          </a:p>
        </p:txBody>
      </p:sp>
      <p:pic>
        <p:nvPicPr>
          <p:cNvPr id="4" name="Объект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11560" y="2060848"/>
            <a:ext cx="5328592" cy="4657912"/>
          </a:xfrm>
        </p:spPr>
      </p:pic>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7499" y="1368227"/>
            <a:ext cx="8442973" cy="5328592"/>
          </a:xfrm>
          <a:prstGeom prst="rect">
            <a:avLst/>
          </a:prstGeom>
        </p:spPr>
      </p:pic>
      <p:pic>
        <p:nvPicPr>
          <p:cNvPr id="6" name="Рисунок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9676" y="813339"/>
            <a:ext cx="7216659" cy="6007381"/>
          </a:xfrm>
          <a:prstGeom prst="rect">
            <a:avLst/>
          </a:prstGeom>
        </p:spPr>
      </p:pic>
    </p:spTree>
    <p:extLst>
      <p:ext uri="{BB962C8B-B14F-4D97-AF65-F5344CB8AC3E}">
        <p14:creationId xmlns:p14="http://schemas.microsoft.com/office/powerpoint/2010/main" val="33542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Отчеты по себестоимости и затратам</a:t>
            </a:r>
            <a:endParaRPr lang="ru-RU" b="1" dirty="0"/>
          </a:p>
        </p:txBody>
      </p:sp>
      <p:sp>
        <p:nvSpPr>
          <p:cNvPr id="3" name="Объект 2"/>
          <p:cNvSpPr>
            <a:spLocks noGrp="1"/>
          </p:cNvSpPr>
          <p:nvPr>
            <p:ph idx="1"/>
          </p:nvPr>
        </p:nvSpPr>
        <p:spPr/>
        <p:txBody>
          <a:bodyPr>
            <a:normAutofit/>
          </a:bodyPr>
          <a:lstStyle/>
          <a:p>
            <a:r>
              <a:rPr lang="ru-RU" sz="2000" dirty="0" smtClean="0"/>
              <a:t>Себестоимость выпущенной продукции</a:t>
            </a:r>
          </a:p>
          <a:p>
            <a:r>
              <a:rPr lang="ru-RU" sz="2000" dirty="0" smtClean="0"/>
              <a:t>Производственные затраты</a:t>
            </a:r>
            <a:endParaRPr lang="ru-RU" sz="2000" dirty="0"/>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16" y="3482677"/>
            <a:ext cx="5689267" cy="3352825"/>
          </a:xfrm>
          <a:prstGeom prst="rect">
            <a:avLst/>
          </a:prstGeom>
        </p:spPr>
      </p:pic>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31148" y="3062461"/>
            <a:ext cx="5652120" cy="2796885"/>
          </a:xfrm>
          <a:prstGeom prst="rect">
            <a:avLst/>
          </a:prstGeom>
        </p:spPr>
      </p:pic>
      <p:pic>
        <p:nvPicPr>
          <p:cNvPr id="6" name="Рисунок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71800" y="4269432"/>
            <a:ext cx="4654475" cy="2543572"/>
          </a:xfrm>
          <a:prstGeom prst="rect">
            <a:avLst/>
          </a:prstGeom>
        </p:spPr>
      </p:pic>
    </p:spTree>
    <p:extLst>
      <p:ext uri="{BB962C8B-B14F-4D97-AF65-F5344CB8AC3E}">
        <p14:creationId xmlns:p14="http://schemas.microsoft.com/office/powerpoint/2010/main" val="1429780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0" y="1268760"/>
            <a:ext cx="7024744" cy="1143000"/>
          </a:xfrm>
        </p:spPr>
        <p:txBody>
          <a:bodyPr/>
          <a:lstStyle/>
          <a:p>
            <a:pPr algn="ctr"/>
            <a:r>
              <a:rPr lang="ru-RU" b="1" dirty="0" smtClean="0"/>
              <a:t>Спасибо за внимание</a:t>
            </a:r>
            <a:endParaRPr lang="ru-RU" b="1" dirty="0"/>
          </a:p>
        </p:txBody>
      </p:sp>
      <p:sp>
        <p:nvSpPr>
          <p:cNvPr id="4" name="Объект 3"/>
          <p:cNvSpPr>
            <a:spLocks noGrp="1"/>
          </p:cNvSpPr>
          <p:nvPr>
            <p:ph idx="1"/>
          </p:nvPr>
        </p:nvSpPr>
        <p:spPr>
          <a:xfrm>
            <a:off x="1043492" y="4653136"/>
            <a:ext cx="6777317" cy="1179493"/>
          </a:xfrm>
        </p:spPr>
        <p:txBody>
          <a:bodyPr>
            <a:normAutofit fontScale="92500" lnSpcReduction="10000"/>
          </a:bodyPr>
          <a:lstStyle/>
          <a:p>
            <a:pPr marL="68580" indent="0" algn="r">
              <a:buNone/>
            </a:pPr>
            <a:r>
              <a:rPr lang="ru-RU" dirty="0" smtClean="0"/>
              <a:t>Андрей </a:t>
            </a:r>
            <a:r>
              <a:rPr lang="ru-RU" dirty="0" err="1" smtClean="0"/>
              <a:t>Витяхов</a:t>
            </a:r>
            <a:endParaRPr lang="ru-RU" dirty="0" smtClean="0"/>
          </a:p>
          <a:p>
            <a:pPr marL="68580" indent="0" algn="r">
              <a:buNone/>
            </a:pPr>
            <a:r>
              <a:rPr lang="ru-RU" dirty="0" smtClean="0"/>
              <a:t>Генеральный директор ООО «ШТАРК»</a:t>
            </a:r>
          </a:p>
          <a:p>
            <a:pPr marL="68580" indent="0" algn="r">
              <a:buNone/>
            </a:pPr>
            <a:r>
              <a:rPr lang="en-US" dirty="0" smtClean="0"/>
              <a:t>e-mail</a:t>
            </a:r>
            <a:r>
              <a:rPr lang="ru-RU" dirty="0" smtClean="0"/>
              <a:t>: 1</a:t>
            </a:r>
            <a:r>
              <a:rPr lang="en-US" dirty="0" smtClean="0"/>
              <a:t>c@oooshtark.ru</a:t>
            </a:r>
            <a:endParaRPr lang="ru-RU" dirty="0"/>
          </a:p>
        </p:txBody>
      </p:sp>
    </p:spTree>
    <p:extLst>
      <p:ext uri="{BB962C8B-B14F-4D97-AF65-F5344CB8AC3E}">
        <p14:creationId xmlns:p14="http://schemas.microsoft.com/office/powerpoint/2010/main" val="27544691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Что нужно для расчета себестоимости</a:t>
            </a:r>
            <a:endParaRPr lang="ru-RU" b="1" dirty="0"/>
          </a:p>
        </p:txBody>
      </p:sp>
      <p:sp>
        <p:nvSpPr>
          <p:cNvPr id="3" name="Объект 2"/>
          <p:cNvSpPr>
            <a:spLocks noGrp="1"/>
          </p:cNvSpPr>
          <p:nvPr>
            <p:ph idx="1"/>
          </p:nvPr>
        </p:nvSpPr>
        <p:spPr/>
        <p:txBody>
          <a:bodyPr/>
          <a:lstStyle/>
          <a:p>
            <a:r>
              <a:rPr lang="ru-RU" dirty="0" smtClean="0"/>
              <a:t>1С </a:t>
            </a:r>
            <a:r>
              <a:rPr lang="en-US" dirty="0" smtClean="0"/>
              <a:t>ERP 2.0 </a:t>
            </a:r>
            <a:endParaRPr lang="ru-RU" dirty="0" smtClean="0"/>
          </a:p>
          <a:p>
            <a:r>
              <a:rPr lang="ru-RU" dirty="0" smtClean="0"/>
              <a:t>Правильные настройки учета</a:t>
            </a:r>
          </a:p>
          <a:p>
            <a:r>
              <a:rPr lang="ru-RU" dirty="0" smtClean="0"/>
              <a:t>Правильные настройки учетной политики</a:t>
            </a:r>
          </a:p>
          <a:p>
            <a:r>
              <a:rPr lang="ru-RU" dirty="0" smtClean="0"/>
              <a:t>Правильные настройки статей затрат</a:t>
            </a:r>
          </a:p>
          <a:p>
            <a:r>
              <a:rPr lang="ru-RU" dirty="0" smtClean="0"/>
              <a:t>Правильное распределение затрат на себестоимость</a:t>
            </a:r>
          </a:p>
          <a:p>
            <a:r>
              <a:rPr lang="ru-RU" dirty="0" smtClean="0"/>
              <a:t>Расчет себестоимости.</a:t>
            </a:r>
            <a:endParaRPr lang="ru-RU" dirty="0"/>
          </a:p>
        </p:txBody>
      </p:sp>
    </p:spTree>
    <p:extLst>
      <p:ext uri="{BB962C8B-B14F-4D97-AF65-F5344CB8AC3E}">
        <p14:creationId xmlns:p14="http://schemas.microsoft.com/office/powerpoint/2010/main" val="1015824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Настройка параметров учета</a:t>
            </a:r>
            <a:endParaRPr lang="ru-RU" b="1" dirty="0"/>
          </a:p>
        </p:txBody>
      </p:sp>
      <p:sp>
        <p:nvSpPr>
          <p:cNvPr id="3" name="Объект 2"/>
          <p:cNvSpPr>
            <a:spLocks noGrp="1"/>
          </p:cNvSpPr>
          <p:nvPr>
            <p:ph idx="1"/>
          </p:nvPr>
        </p:nvSpPr>
        <p:spPr/>
        <p:txBody>
          <a:bodyPr>
            <a:normAutofit/>
          </a:bodyPr>
          <a:lstStyle/>
          <a:p>
            <a:r>
              <a:rPr lang="ru-RU" dirty="0" smtClean="0"/>
              <a:t>Включить функциональную опцию «Производство»</a:t>
            </a:r>
          </a:p>
          <a:p>
            <a:r>
              <a:rPr lang="ru-RU" dirty="0"/>
              <a:t>Включить функциональную опцию </a:t>
            </a:r>
            <a:r>
              <a:rPr lang="ru-RU" dirty="0" smtClean="0"/>
              <a:t>«</a:t>
            </a:r>
            <a:r>
              <a:rPr lang="ru-RU" dirty="0" err="1" smtClean="0"/>
              <a:t>Партионный</a:t>
            </a:r>
            <a:r>
              <a:rPr lang="ru-RU" dirty="0" smtClean="0"/>
              <a:t> учет»</a:t>
            </a:r>
          </a:p>
          <a:p>
            <a:r>
              <a:rPr lang="ru-RU" dirty="0" smtClean="0"/>
              <a:t>Настроить подразделения</a:t>
            </a:r>
          </a:p>
        </p:txBody>
      </p:sp>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453404"/>
            <a:ext cx="9144000" cy="4404596"/>
          </a:xfrm>
          <a:prstGeom prst="rect">
            <a:avLst/>
          </a:prstGeom>
        </p:spPr>
      </p:pic>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50" y="1412776"/>
            <a:ext cx="9144000" cy="4253634"/>
          </a:xfrm>
          <a:prstGeom prst="rect">
            <a:avLst/>
          </a:prstGeom>
        </p:spPr>
      </p:pic>
      <p:pic>
        <p:nvPicPr>
          <p:cNvPr id="6" name="Рисунок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308" y="764704"/>
            <a:ext cx="9144000" cy="4237108"/>
          </a:xfrm>
          <a:prstGeom prst="rect">
            <a:avLst/>
          </a:prstGeom>
        </p:spPr>
      </p:pic>
    </p:spTree>
    <p:extLst>
      <p:ext uri="{BB962C8B-B14F-4D97-AF65-F5344CB8AC3E}">
        <p14:creationId xmlns:p14="http://schemas.microsoft.com/office/powerpoint/2010/main" val="2772957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b="1" dirty="0" smtClean="0"/>
              <a:t>Учетная политика</a:t>
            </a:r>
            <a:endParaRPr lang="ru-RU" b="1" dirty="0"/>
          </a:p>
        </p:txBody>
      </p:sp>
      <p:pic>
        <p:nvPicPr>
          <p:cNvPr id="4" name="Объект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0447" y="2156921"/>
            <a:ext cx="8398017" cy="4577664"/>
          </a:xfrm>
        </p:spPr>
      </p:pic>
    </p:spTree>
    <p:extLst>
      <p:ext uri="{BB962C8B-B14F-4D97-AF65-F5344CB8AC3E}">
        <p14:creationId xmlns:p14="http://schemas.microsoft.com/office/powerpoint/2010/main" val="42257315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Номенклатура и спецификации</a:t>
            </a:r>
            <a:endParaRPr lang="ru-RU" b="1" dirty="0"/>
          </a:p>
        </p:txBody>
      </p:sp>
      <p:pic>
        <p:nvPicPr>
          <p:cNvPr id="4" name="Объект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7504" y="2348880"/>
            <a:ext cx="9607309" cy="3420672"/>
          </a:xfrm>
        </p:spPr>
      </p:pic>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685" y="2088059"/>
            <a:ext cx="9144000" cy="4031673"/>
          </a:xfrm>
          <a:prstGeom prst="rect">
            <a:avLst/>
          </a:prstGeom>
        </p:spPr>
      </p:pic>
      <p:pic>
        <p:nvPicPr>
          <p:cNvPr id="6" name="Рисунок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512" y="2088059"/>
            <a:ext cx="9144000" cy="4105043"/>
          </a:xfrm>
          <a:prstGeom prst="rect">
            <a:avLst/>
          </a:prstGeom>
        </p:spPr>
      </p:pic>
      <p:pic>
        <p:nvPicPr>
          <p:cNvPr id="7" name="Рисунок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512" y="2187451"/>
            <a:ext cx="9144000" cy="4841949"/>
          </a:xfrm>
          <a:prstGeom prst="rect">
            <a:avLst/>
          </a:prstGeom>
        </p:spPr>
      </p:pic>
    </p:spTree>
    <p:extLst>
      <p:ext uri="{BB962C8B-B14F-4D97-AF65-F5344CB8AC3E}">
        <p14:creationId xmlns:p14="http://schemas.microsoft.com/office/powerpoint/2010/main" val="205235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Выпуск, внутреннее потребление</a:t>
            </a:r>
            <a:endParaRPr lang="ru-RU" b="1" dirty="0"/>
          </a:p>
        </p:txBody>
      </p:sp>
      <p:pic>
        <p:nvPicPr>
          <p:cNvPr id="4" name="Объект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3088" y="2276872"/>
            <a:ext cx="8889580" cy="4264489"/>
          </a:xfrm>
        </p:spPr>
      </p:pic>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528" y="2348880"/>
            <a:ext cx="9144000" cy="3522621"/>
          </a:xfrm>
          <a:prstGeom prst="rect">
            <a:avLst/>
          </a:prstGeom>
        </p:spPr>
      </p:pic>
    </p:spTree>
    <p:extLst>
      <p:ext uri="{BB962C8B-B14F-4D97-AF65-F5344CB8AC3E}">
        <p14:creationId xmlns:p14="http://schemas.microsoft.com/office/powerpoint/2010/main" val="4030776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Списание на выпуск без распоряжений</a:t>
            </a:r>
            <a:endParaRPr lang="ru-RU" b="1" dirty="0"/>
          </a:p>
        </p:txBody>
      </p:sp>
      <p:pic>
        <p:nvPicPr>
          <p:cNvPr id="4" name="Объект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176" y="2522117"/>
            <a:ext cx="9763752" cy="2707083"/>
          </a:xfrm>
        </p:spPr>
      </p:pic>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96" y="2420888"/>
            <a:ext cx="9146625" cy="3816424"/>
          </a:xfrm>
          <a:prstGeom prst="rect">
            <a:avLst/>
          </a:prstGeom>
        </p:spPr>
      </p:pic>
      <p:pic>
        <p:nvPicPr>
          <p:cNvPr id="6" name="Рисунок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496" y="2708920"/>
            <a:ext cx="8569614" cy="4439045"/>
          </a:xfrm>
          <a:prstGeom prst="rect">
            <a:avLst/>
          </a:prstGeom>
        </p:spPr>
      </p:pic>
      <p:pic>
        <p:nvPicPr>
          <p:cNvPr id="7" name="Рисунок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496" y="2692069"/>
            <a:ext cx="9144000" cy="4337331"/>
          </a:xfrm>
          <a:prstGeom prst="rect">
            <a:avLst/>
          </a:prstGeom>
        </p:spPr>
      </p:pic>
    </p:spTree>
    <p:extLst>
      <p:ext uri="{BB962C8B-B14F-4D97-AF65-F5344CB8AC3E}">
        <p14:creationId xmlns:p14="http://schemas.microsoft.com/office/powerpoint/2010/main" val="814564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Распределение материалов и работ</a:t>
            </a:r>
            <a:endParaRPr lang="ru-RU" b="1" dirty="0"/>
          </a:p>
        </p:txBody>
      </p:sp>
      <p:pic>
        <p:nvPicPr>
          <p:cNvPr id="4" name="Объект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2636912"/>
            <a:ext cx="9144000" cy="3405252"/>
          </a:xfrm>
        </p:spPr>
      </p:pic>
      <p:sp>
        <p:nvSpPr>
          <p:cNvPr id="6" name="Прямоугольник 5"/>
          <p:cNvSpPr/>
          <p:nvPr/>
        </p:nvSpPr>
        <p:spPr>
          <a:xfrm>
            <a:off x="35496" y="3139350"/>
            <a:ext cx="747700" cy="21764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848" y="2132856"/>
            <a:ext cx="9144000" cy="4543661"/>
          </a:xfrm>
          <a:prstGeom prst="rect">
            <a:avLst/>
          </a:prstGeom>
        </p:spPr>
      </p:pic>
    </p:spTree>
    <p:extLst>
      <p:ext uri="{BB962C8B-B14F-4D97-AF65-F5344CB8AC3E}">
        <p14:creationId xmlns:p14="http://schemas.microsoft.com/office/powerpoint/2010/main" val="3258811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Статьи расходов. Настройка</a:t>
            </a:r>
            <a:endParaRPr lang="ru-RU" b="1" dirty="0"/>
          </a:p>
        </p:txBody>
      </p:sp>
      <p:sp>
        <p:nvSpPr>
          <p:cNvPr id="3" name="Объект 2"/>
          <p:cNvSpPr>
            <a:spLocks noGrp="1"/>
          </p:cNvSpPr>
          <p:nvPr>
            <p:ph idx="1"/>
          </p:nvPr>
        </p:nvSpPr>
        <p:spPr/>
        <p:txBody>
          <a:bodyPr/>
          <a:lstStyle/>
          <a:p>
            <a:r>
              <a:rPr lang="ru-RU" dirty="0" smtClean="0"/>
              <a:t>К настройке этого объекта нужно подходить с особой ответственностью</a:t>
            </a:r>
          </a:p>
          <a:p>
            <a:r>
              <a:rPr lang="ru-RU" dirty="0" smtClean="0"/>
              <a:t>Много скрытых реквизитов, которые должны быть ОБЯЗАТЕЛЬНО заполнены.</a:t>
            </a:r>
          </a:p>
          <a:p>
            <a:endParaRPr lang="ru-RU" dirty="0"/>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24744"/>
            <a:ext cx="9144000" cy="5281587"/>
          </a:xfrm>
          <a:prstGeom prst="rect">
            <a:avLst/>
          </a:prstGeom>
        </p:spPr>
      </p:pic>
      <p:sp>
        <p:nvSpPr>
          <p:cNvPr id="5" name="Прямоугольник 4"/>
          <p:cNvSpPr/>
          <p:nvPr/>
        </p:nvSpPr>
        <p:spPr>
          <a:xfrm>
            <a:off x="1115616" y="2420888"/>
            <a:ext cx="2376264"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a:off x="79884" y="3281746"/>
            <a:ext cx="5860268" cy="43528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p:cNvSpPr/>
          <p:nvPr/>
        </p:nvSpPr>
        <p:spPr>
          <a:xfrm>
            <a:off x="79884" y="3861048"/>
            <a:ext cx="2376264"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8" name="Рисунок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03748" y="2434630"/>
            <a:ext cx="6677025" cy="3990975"/>
          </a:xfrm>
          <a:prstGeom prst="rect">
            <a:avLst/>
          </a:prstGeom>
        </p:spPr>
      </p:pic>
    </p:spTree>
    <p:extLst>
      <p:ext uri="{BB962C8B-B14F-4D97-AF65-F5344CB8AC3E}">
        <p14:creationId xmlns:p14="http://schemas.microsoft.com/office/powerpoint/2010/main" val="1737903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стин">
  <a:themeElements>
    <a:clrScheme name="Остин">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Остин">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Остин">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9623</TotalTime>
  <Words>1418</Words>
  <Application>Microsoft Office PowerPoint</Application>
  <PresentationFormat>Экран (4:3)</PresentationFormat>
  <Paragraphs>83</Paragraphs>
  <Slides>14</Slides>
  <Notes>12</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Остин</vt:lpstr>
      <vt:lpstr>Упрощенный производственный учет в 1С:ERP 2.0. Теория и практика.</vt:lpstr>
      <vt:lpstr>Что нужно для расчета себестоимости</vt:lpstr>
      <vt:lpstr>Настройка параметров учета</vt:lpstr>
      <vt:lpstr>Учетная политика</vt:lpstr>
      <vt:lpstr>Номенклатура и спецификации</vt:lpstr>
      <vt:lpstr>Выпуск, внутреннее потребление</vt:lpstr>
      <vt:lpstr>Списание на выпуск без распоряжений</vt:lpstr>
      <vt:lpstr>Распределение материалов и работ</vt:lpstr>
      <vt:lpstr>Статьи расходов. Настройка</vt:lpstr>
      <vt:lpstr>Появление нематериальных производственных расходов</vt:lpstr>
      <vt:lpstr>Распределение расходов на себестоимость</vt:lpstr>
      <vt:lpstr>Закрытие месяца</vt:lpstr>
      <vt:lpstr>Отчеты по себестоимости и затратам</vt:lpstr>
      <vt:lpstr>Спасибо за внимание</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Пилотное внедрение 1С:ERP 2.0 на «Кнорр-бремзе 1520»</dc:title>
  <dc:creator>Андрей</dc:creator>
  <cp:lastModifiedBy>Юля</cp:lastModifiedBy>
  <cp:revision>77</cp:revision>
  <cp:lastPrinted>2014-10-06T08:29:46Z</cp:lastPrinted>
  <dcterms:created xsi:type="dcterms:W3CDTF">2014-10-03T06:28:33Z</dcterms:created>
  <dcterms:modified xsi:type="dcterms:W3CDTF">2015-03-03T06:38:25Z</dcterms:modified>
</cp:coreProperties>
</file>